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731" r:id="rId5"/>
  </p:sldMasterIdLst>
  <p:notesMasterIdLst>
    <p:notesMasterId r:id="rId32"/>
  </p:notesMasterIdLst>
  <p:handoutMasterIdLst>
    <p:handoutMasterId r:id="rId33"/>
  </p:handoutMasterIdLst>
  <p:sldIdLst>
    <p:sldId id="1860" r:id="rId6"/>
    <p:sldId id="2282" r:id="rId7"/>
    <p:sldId id="1861" r:id="rId8"/>
    <p:sldId id="2278" r:id="rId9"/>
    <p:sldId id="1825" r:id="rId10"/>
    <p:sldId id="2280" r:id="rId11"/>
    <p:sldId id="1881" r:id="rId12"/>
    <p:sldId id="2284" r:id="rId13"/>
    <p:sldId id="2285" r:id="rId14"/>
    <p:sldId id="2286" r:id="rId15"/>
    <p:sldId id="2360" r:id="rId16"/>
    <p:sldId id="2427" r:id="rId17"/>
    <p:sldId id="2287" r:id="rId18"/>
    <p:sldId id="2364" r:id="rId19"/>
    <p:sldId id="2389" r:id="rId20"/>
    <p:sldId id="2288" r:id="rId21"/>
    <p:sldId id="276" r:id="rId22"/>
    <p:sldId id="1886" r:id="rId23"/>
    <p:sldId id="2289" r:id="rId24"/>
    <p:sldId id="2290" r:id="rId25"/>
    <p:sldId id="2426" r:id="rId26"/>
    <p:sldId id="2370" r:id="rId27"/>
    <p:sldId id="2291" r:id="rId28"/>
    <p:sldId id="1839" r:id="rId29"/>
    <p:sldId id="1558" r:id="rId30"/>
    <p:sldId id="1840" r:id="rId3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0"/>
            <p14:sldId id="2282"/>
            <p14:sldId id="1861"/>
            <p14:sldId id="2278"/>
            <p14:sldId id="1825"/>
            <p14:sldId id="2280"/>
            <p14:sldId id="1881"/>
            <p14:sldId id="2284"/>
            <p14:sldId id="2285"/>
            <p14:sldId id="2286"/>
            <p14:sldId id="2360"/>
            <p14:sldId id="2427"/>
            <p14:sldId id="2287"/>
            <p14:sldId id="2364"/>
            <p14:sldId id="2389"/>
            <p14:sldId id="2288"/>
            <p14:sldId id="276"/>
            <p14:sldId id="1886"/>
            <p14:sldId id="2289"/>
            <p14:sldId id="2290"/>
            <p14:sldId id="2426"/>
            <p14:sldId id="2370"/>
            <p14:sldId id="2291"/>
            <p14:sldId id="1839"/>
            <p14:sldId id="1558"/>
            <p14:sldId id="18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303030"/>
    <a:srgbClr val="BDBDBD"/>
    <a:srgbClr val="D83B01"/>
    <a:srgbClr val="D2D2D2"/>
    <a:srgbClr val="E6E6E6"/>
    <a:srgbClr val="FFB900"/>
    <a:srgbClr val="737373"/>
    <a:srgbClr val="F14001"/>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82" autoAdjust="0"/>
    <p:restoredTop sz="97271" autoAdjust="0"/>
  </p:normalViewPr>
  <p:slideViewPr>
    <p:cSldViewPr snapToGrid="0">
      <p:cViewPr>
        <p:scale>
          <a:sx n="95" d="100"/>
          <a:sy n="95" d="100"/>
        </p:scale>
        <p:origin x="33" y="222"/>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66" d="100"/>
        <a:sy n="66" d="100"/>
      </p:scale>
      <p:origin x="0" y="-1029"/>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9/22/2018 1:55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9/22/2018 1:55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9/22/2018 1:55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5801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9/22/2018 1:55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596010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9/22/2018 1:55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49000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pPr rtl="0" fontAlgn="base"/>
            <a:endParaRPr lang="en-US" sz="1200" b="0" i="0" kern="1200">
              <a:solidFill>
                <a:schemeClr val="tx1"/>
              </a:solidFill>
              <a:effectLst/>
              <a:latin typeface="+mn-lt"/>
              <a:ea typeface="+mn-ea"/>
              <a:cs typeface="+mn-cs"/>
            </a:endParaRPr>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9/22/2018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b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Consumer Channels and Central Marketing Group</a:t>
            </a:r>
          </a:p>
        </p:txBody>
      </p:sp>
    </p:spTree>
    <p:extLst>
      <p:ext uri="{BB962C8B-B14F-4D97-AF65-F5344CB8AC3E}">
        <p14:creationId xmlns:p14="http://schemas.microsoft.com/office/powerpoint/2010/main" val="3572662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 SNAT and </a:t>
            </a:r>
            <a:r>
              <a:rPr lang="en-US" b="1"/>
              <a:t>DNAT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1"/>
              <a:t>FQDN Tags </a:t>
            </a:r>
            <a:r>
              <a:rPr lang="en-US"/>
              <a:t>support (e.g. Windows Update, 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Deployed in a click; fully integrated with the Azure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0839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9/22/2018 1:55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7372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9/22/2018 1:55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329071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800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9/22/2018 1:55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8C494486-6D7A-4D55-B58A-61ABFD021F5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9681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9/22/2018 1:55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106963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9/22/2018 1:55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24480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9/22/2018 1:55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71348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9/22/2018 1:55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937177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9/22/2018 1:55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9/22/2018 1:55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81008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9/22/2018 1:55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69977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9/22/2018 1:55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87762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9/22/2018 1:55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501435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9/22/2018 1:55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732718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9/22/2018 1:55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568130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80088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97072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77302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19156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278963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40938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92196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475941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40813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31214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4831535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24452501"/>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5352961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7318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23321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23870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33951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70578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059463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5045983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42744324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3422042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theme" Target="../theme/theme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30"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92850647"/>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2.png"/><Relationship Id="rId10" Type="http://schemas.openxmlformats.org/officeDocument/2006/relationships/image" Target="../media/image36.jpg"/><Relationship Id="rId4" Type="http://schemas.openxmlformats.org/officeDocument/2006/relationships/image" Target="../media/image31.sv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46.emf"/><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31.svg"/><Relationship Id="rId7" Type="http://schemas.openxmlformats.org/officeDocument/2006/relationships/image" Target="../media/image45.emf"/><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image" Target="../media/image30.png"/><Relationship Id="rId16"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44.emf"/><Relationship Id="rId11" Type="http://schemas.openxmlformats.org/officeDocument/2006/relationships/image" Target="../media/image49.png"/><Relationship Id="rId5" Type="http://schemas.openxmlformats.org/officeDocument/2006/relationships/image" Target="../media/image43.emf"/><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emf"/><Relationship Id="rId9" Type="http://schemas.openxmlformats.org/officeDocument/2006/relationships/image" Target="../media/image47.emf"/><Relationship Id="rId14" Type="http://schemas.openxmlformats.org/officeDocument/2006/relationships/image" Target="../media/image52.svg"/></Relationships>
</file>

<file path=ppt/slides/_rels/slide15.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3.png"/><Relationship Id="rId7" Type="http://schemas.openxmlformats.org/officeDocument/2006/relationships/image" Target="../media/image61.png"/><Relationship Id="rId2" Type="http://schemas.openxmlformats.org/officeDocument/2006/relationships/image" Target="../media/image58.tiff"/><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12.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66.emf"/><Relationship Id="rId4" Type="http://schemas.openxmlformats.org/officeDocument/2006/relationships/image" Target="../media/image65.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svg"/></Relationships>
</file>

<file path=ppt/slides/_rels/slide2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sv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svg"/></Relationships>
</file>

<file path=ppt/slides/_rels/slide2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hyperlink" Target="https://aka.ms/ignite.mobileapp" TargetMode="External"/><Relationship Id="rId4" Type="http://schemas.openxmlformats.org/officeDocument/2006/relationships/hyperlink" Target="http://myignite.microsoft.com/"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6" Type="http://schemas.openxmlformats.org/officeDocument/2006/relationships/image" Target="../media/image26.jpg"/><Relationship Id="rId1" Type="http://schemas.openxmlformats.org/officeDocument/2006/relationships/slideLayout" Target="../slideLayouts/slideLayout28.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aka.ms/WoekshopS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Step Four – Create VM, Test Connectivity</a:t>
            </a:r>
          </a:p>
        </p:txBody>
      </p:sp>
      <p:pic>
        <p:nvPicPr>
          <p:cNvPr id="2" name="Picture 1">
            <a:extLst>
              <a:ext uri="{FF2B5EF4-FFF2-40B4-BE49-F238E27FC236}">
                <a16:creationId xmlns:a16="http://schemas.microsoft.com/office/drawing/2014/main" id="{D610B426-AFAC-4EFC-ADC4-400643545D24}"/>
              </a:ext>
            </a:extLst>
          </p:cNvPr>
          <p:cNvPicPr>
            <a:picLocks noChangeAspect="1"/>
          </p:cNvPicPr>
          <p:nvPr/>
        </p:nvPicPr>
        <p:blipFill>
          <a:blip r:embed="rId3"/>
          <a:stretch>
            <a:fillRect/>
          </a:stretch>
        </p:blipFill>
        <p:spPr>
          <a:xfrm>
            <a:off x="1564232" y="585926"/>
            <a:ext cx="8289176" cy="6272074"/>
          </a:xfrm>
          <a:prstGeom prst="rect">
            <a:avLst/>
          </a:prstGeom>
        </p:spPr>
      </p:pic>
      <p:sp>
        <p:nvSpPr>
          <p:cNvPr id="3" name="TextBox 2">
            <a:extLst>
              <a:ext uri="{FF2B5EF4-FFF2-40B4-BE49-F238E27FC236}">
                <a16:creationId xmlns:a16="http://schemas.microsoft.com/office/drawing/2014/main" id="{69536F5E-81F7-47C2-B192-435B8905EA71}"/>
              </a:ext>
            </a:extLst>
          </p:cNvPr>
          <p:cNvSpPr txBox="1"/>
          <p:nvPr/>
        </p:nvSpPr>
        <p:spPr>
          <a:xfrm>
            <a:off x="9416143" y="5011341"/>
            <a:ext cx="2775857" cy="1846659"/>
          </a:xfrm>
          <a:prstGeom prst="rect">
            <a:avLst/>
          </a:prstGeom>
          <a:solidFill>
            <a:schemeClr val="bg2"/>
          </a:solidFill>
        </p:spPr>
        <p:txBody>
          <a:bodyPr wrap="square" lIns="0" tIns="0" rIns="0" bIns="0" rtlCol="0">
            <a:spAutoFit/>
          </a:bodyPr>
          <a:lstStyle/>
          <a:p>
            <a:pPr algn="l"/>
            <a:r>
              <a:rPr lang="en-US" sz="2000" dirty="0">
                <a:gradFill>
                  <a:gsLst>
                    <a:gs pos="2917">
                      <a:schemeClr val="tx1"/>
                    </a:gs>
                    <a:gs pos="30000">
                      <a:schemeClr val="tx1"/>
                    </a:gs>
                  </a:gsLst>
                  <a:lin ang="5400000" scaled="0"/>
                </a:gradFill>
              </a:rPr>
              <a:t>Validation: </a:t>
            </a:r>
          </a:p>
          <a:p>
            <a:pPr algn="l"/>
            <a:r>
              <a:rPr lang="en-US" sz="2000" dirty="0">
                <a:gradFill>
                  <a:gsLst>
                    <a:gs pos="2917">
                      <a:schemeClr val="tx1"/>
                    </a:gs>
                    <a:gs pos="30000">
                      <a:schemeClr val="tx1"/>
                    </a:gs>
                  </a:gsLst>
                  <a:lin ang="5400000" scaled="0"/>
                </a:gradFill>
              </a:rPr>
              <a:t>1) RDP to On-Premises, Ping Test VM</a:t>
            </a:r>
          </a:p>
          <a:p>
            <a:pPr algn="l"/>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2) Get Test VM Public IP, RDP to Test VM</a:t>
            </a:r>
          </a:p>
        </p:txBody>
      </p:sp>
    </p:spTree>
    <p:extLst>
      <p:ext uri="{BB962C8B-B14F-4D97-AF65-F5344CB8AC3E}">
        <p14:creationId xmlns:p14="http://schemas.microsoft.com/office/powerpoint/2010/main" val="240468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43">
            <a:extLst>
              <a:ext uri="{FF2B5EF4-FFF2-40B4-BE49-F238E27FC236}">
                <a16:creationId xmlns:a16="http://schemas.microsoft.com/office/drawing/2014/main" id="{5CDD2906-EFAE-46FD-AD15-1EBDC9C2D225}"/>
              </a:ext>
            </a:extLst>
          </p:cNvPr>
          <p:cNvSpPr>
            <a:spLocks noGrp="1"/>
          </p:cNvSpPr>
          <p:nvPr>
            <p:ph type="title"/>
          </p:nvPr>
        </p:nvSpPr>
        <p:spPr>
          <a:xfrm>
            <a:off x="290783" y="457200"/>
            <a:ext cx="11315999" cy="553998"/>
          </a:xfrm>
        </p:spPr>
        <p:txBody>
          <a:bodyPr/>
          <a:lstStyle/>
          <a:p>
            <a:r>
              <a:rPr lang="en-US" dirty="0"/>
              <a:t>Azure DDoS Defense</a:t>
            </a:r>
          </a:p>
        </p:txBody>
      </p:sp>
      <p:grpSp>
        <p:nvGrpSpPr>
          <p:cNvPr id="211" name="Group 210">
            <a:extLst>
              <a:ext uri="{FF2B5EF4-FFF2-40B4-BE49-F238E27FC236}">
                <a16:creationId xmlns:a16="http://schemas.microsoft.com/office/drawing/2014/main" id="{10B492CC-C00F-4D10-A69A-B215F029981A}"/>
              </a:ext>
            </a:extLst>
          </p:cNvPr>
          <p:cNvGrpSpPr/>
          <p:nvPr/>
        </p:nvGrpSpPr>
        <p:grpSpPr>
          <a:xfrm>
            <a:off x="9282156" y="407112"/>
            <a:ext cx="1017992" cy="799067"/>
            <a:chOff x="7831561" y="1205771"/>
            <a:chExt cx="609600" cy="609598"/>
          </a:xfrm>
        </p:grpSpPr>
        <p:sp>
          <p:nvSpPr>
            <p:cNvPr id="212" name="Oval 211">
              <a:extLst>
                <a:ext uri="{FF2B5EF4-FFF2-40B4-BE49-F238E27FC236}">
                  <a16:creationId xmlns:a16="http://schemas.microsoft.com/office/drawing/2014/main" id="{8AC283EA-98B9-4730-80C9-6A79C184D692}"/>
                </a:ext>
              </a:extLst>
            </p:cNvPr>
            <p:cNvSpPr/>
            <p:nvPr/>
          </p:nvSpPr>
          <p:spPr bwMode="auto">
            <a:xfrm>
              <a:off x="7831561" y="1205771"/>
              <a:ext cx="609600" cy="609598"/>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13" name="Group 212">
              <a:extLst>
                <a:ext uri="{FF2B5EF4-FFF2-40B4-BE49-F238E27FC236}">
                  <a16:creationId xmlns:a16="http://schemas.microsoft.com/office/drawing/2014/main" id="{59E295A9-4134-4401-8948-9AD3936C9C63}"/>
                </a:ext>
              </a:extLst>
            </p:cNvPr>
            <p:cNvGrpSpPr/>
            <p:nvPr/>
          </p:nvGrpSpPr>
          <p:grpSpPr>
            <a:xfrm>
              <a:off x="7962255" y="1340123"/>
              <a:ext cx="348212" cy="337894"/>
              <a:chOff x="11105601" y="3231122"/>
              <a:chExt cx="348212" cy="337894"/>
            </a:xfrm>
          </p:grpSpPr>
          <p:sp>
            <p:nvSpPr>
              <p:cNvPr id="232" name="globe_2">
                <a:extLst>
                  <a:ext uri="{FF2B5EF4-FFF2-40B4-BE49-F238E27FC236}">
                    <a16:creationId xmlns:a16="http://schemas.microsoft.com/office/drawing/2014/main" id="{44D04ECF-9837-4DDB-AC1A-F3090A864CC2}"/>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36" name="Straight Connector 235">
                <a:extLst>
                  <a:ext uri="{FF2B5EF4-FFF2-40B4-BE49-F238E27FC236}">
                    <a16:creationId xmlns:a16="http://schemas.microsoft.com/office/drawing/2014/main" id="{F57F324A-B8D9-40E5-BE34-70A9C70349E0}"/>
                  </a:ext>
                </a:extLst>
              </p:cNvPr>
              <p:cNvCxnSpPr>
                <a:stCxn id="232" idx="1"/>
                <a:endCxn id="232"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pic>
        <p:nvPicPr>
          <p:cNvPr id="237" name="Graphic 236">
            <a:extLst>
              <a:ext uri="{FF2B5EF4-FFF2-40B4-BE49-F238E27FC236}">
                <a16:creationId xmlns:a16="http://schemas.microsoft.com/office/drawing/2014/main" id="{9243AA19-2B86-4C49-BE0C-9F454B4C86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7124" y="1298488"/>
            <a:ext cx="7809165" cy="3914844"/>
          </a:xfrm>
          <a:prstGeom prst="rect">
            <a:avLst/>
          </a:prstGeom>
          <a:effectLst/>
        </p:spPr>
      </p:pic>
      <p:grpSp>
        <p:nvGrpSpPr>
          <p:cNvPr id="238" name="Group 11">
            <a:extLst>
              <a:ext uri="{FF2B5EF4-FFF2-40B4-BE49-F238E27FC236}">
                <a16:creationId xmlns:a16="http://schemas.microsoft.com/office/drawing/2014/main" id="{C7B2BAFD-ED1F-480A-A695-EF0B7FD36A3D}"/>
              </a:ext>
            </a:extLst>
          </p:cNvPr>
          <p:cNvGrpSpPr>
            <a:grpSpLocks noChangeAspect="1"/>
          </p:cNvGrpSpPr>
          <p:nvPr/>
        </p:nvGrpSpPr>
        <p:grpSpPr bwMode="auto">
          <a:xfrm>
            <a:off x="10154743" y="1141418"/>
            <a:ext cx="371552" cy="374661"/>
            <a:chOff x="1142" y="3461"/>
            <a:chExt cx="239" cy="241"/>
          </a:xfrm>
        </p:grpSpPr>
        <p:sp>
          <p:nvSpPr>
            <p:cNvPr id="239" name="Oval 12">
              <a:extLst>
                <a:ext uri="{FF2B5EF4-FFF2-40B4-BE49-F238E27FC236}">
                  <a16:creationId xmlns:a16="http://schemas.microsoft.com/office/drawing/2014/main" id="{68C7DFD4-B456-4945-9B8F-227AD67ECFD1}"/>
                </a:ext>
              </a:extLst>
            </p:cNvPr>
            <p:cNvSpPr>
              <a:spLocks noChangeArrowheads="1"/>
            </p:cNvSpPr>
            <p:nvPr/>
          </p:nvSpPr>
          <p:spPr bwMode="auto">
            <a:xfrm>
              <a:off x="1142" y="3461"/>
              <a:ext cx="239" cy="241"/>
            </a:xfrm>
            <a:prstGeom prst="ellipse">
              <a:avLst/>
            </a:pr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Oval 13">
              <a:extLst>
                <a:ext uri="{FF2B5EF4-FFF2-40B4-BE49-F238E27FC236}">
                  <a16:creationId xmlns:a16="http://schemas.microsoft.com/office/drawing/2014/main" id="{90B76601-4905-42F4-BBA2-FF875ED93F95}"/>
                </a:ext>
              </a:extLst>
            </p:cNvPr>
            <p:cNvSpPr>
              <a:spLocks noChangeArrowheads="1"/>
            </p:cNvSpPr>
            <p:nvPr/>
          </p:nvSpPr>
          <p:spPr bwMode="auto">
            <a:xfrm>
              <a:off x="1301" y="3577"/>
              <a:ext cx="11" cy="13"/>
            </a:xfrm>
            <a:prstGeom prst="ellipse">
              <a:avLst/>
            </a:prstGeom>
            <a:solidFill>
              <a:schemeClr val="accent3"/>
            </a:solidFill>
            <a:ln w="25400"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Oval 14">
              <a:extLst>
                <a:ext uri="{FF2B5EF4-FFF2-40B4-BE49-F238E27FC236}">
                  <a16:creationId xmlns:a16="http://schemas.microsoft.com/office/drawing/2014/main" id="{2B7B564E-A40E-4B60-985E-294C51D17B9B}"/>
                </a:ext>
              </a:extLst>
            </p:cNvPr>
            <p:cNvSpPr>
              <a:spLocks noChangeArrowheads="1"/>
            </p:cNvSpPr>
            <p:nvPr/>
          </p:nvSpPr>
          <p:spPr bwMode="auto">
            <a:xfrm>
              <a:off x="1209" y="3577"/>
              <a:ext cx="13" cy="13"/>
            </a:xfrm>
            <a:prstGeom prst="ellipse">
              <a:avLst/>
            </a:prstGeom>
            <a:solidFill>
              <a:schemeClr val="accent3"/>
            </a:solidFill>
            <a:ln w="25400"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15">
              <a:extLst>
                <a:ext uri="{FF2B5EF4-FFF2-40B4-BE49-F238E27FC236}">
                  <a16:creationId xmlns:a16="http://schemas.microsoft.com/office/drawing/2014/main" id="{965C4A12-651F-46D7-93BE-3393F89B773A}"/>
                </a:ext>
              </a:extLst>
            </p:cNvPr>
            <p:cNvSpPr>
              <a:spLocks/>
            </p:cNvSpPr>
            <p:nvPr/>
          </p:nvSpPr>
          <p:spPr bwMode="auto">
            <a:xfrm>
              <a:off x="1217" y="3622"/>
              <a:ext cx="89" cy="23"/>
            </a:xfrm>
            <a:custGeom>
              <a:avLst/>
              <a:gdLst>
                <a:gd name="T0" fmla="*/ 0 w 42"/>
                <a:gd name="T1" fmla="*/ 11 h 11"/>
                <a:gd name="T2" fmla="*/ 21 w 42"/>
                <a:gd name="T3" fmla="*/ 0 h 11"/>
                <a:gd name="T4" fmla="*/ 42 w 42"/>
                <a:gd name="T5" fmla="*/ 11 h 11"/>
              </a:gdLst>
              <a:ahLst/>
              <a:cxnLst>
                <a:cxn ang="0">
                  <a:pos x="T0" y="T1"/>
                </a:cxn>
                <a:cxn ang="0">
                  <a:pos x="T2" y="T3"/>
                </a:cxn>
                <a:cxn ang="0">
                  <a:pos x="T4" y="T5"/>
                </a:cxn>
              </a:cxnLst>
              <a:rect l="0" t="0" r="r" b="b"/>
              <a:pathLst>
                <a:path w="42" h="11">
                  <a:moveTo>
                    <a:pt x="0" y="11"/>
                  </a:moveTo>
                  <a:cubicBezTo>
                    <a:pt x="4" y="4"/>
                    <a:pt x="12" y="0"/>
                    <a:pt x="21" y="0"/>
                  </a:cubicBezTo>
                  <a:cubicBezTo>
                    <a:pt x="29" y="0"/>
                    <a:pt x="37" y="4"/>
                    <a:pt x="42" y="11"/>
                  </a:cubicBez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 name="Line 16">
              <a:extLst>
                <a:ext uri="{FF2B5EF4-FFF2-40B4-BE49-F238E27FC236}">
                  <a16:creationId xmlns:a16="http://schemas.microsoft.com/office/drawing/2014/main" id="{DF8E2646-026A-4D73-90B6-1E7A4362779B}"/>
                </a:ext>
              </a:extLst>
            </p:cNvPr>
            <p:cNvSpPr>
              <a:spLocks noChangeShapeType="1"/>
            </p:cNvSpPr>
            <p:nvPr/>
          </p:nvSpPr>
          <p:spPr bwMode="auto">
            <a:xfrm flipV="1">
              <a:off x="1285" y="3535"/>
              <a:ext cx="44" cy="19"/>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 name="Line 17">
              <a:extLst>
                <a:ext uri="{FF2B5EF4-FFF2-40B4-BE49-F238E27FC236}">
                  <a16:creationId xmlns:a16="http://schemas.microsoft.com/office/drawing/2014/main" id="{30A229CD-9360-4C0E-B3AB-BA3F6499D833}"/>
                </a:ext>
              </a:extLst>
            </p:cNvPr>
            <p:cNvSpPr>
              <a:spLocks noChangeShapeType="1"/>
            </p:cNvSpPr>
            <p:nvPr/>
          </p:nvSpPr>
          <p:spPr bwMode="auto">
            <a:xfrm flipH="1" flipV="1">
              <a:off x="1192" y="3535"/>
              <a:ext cx="46" cy="19"/>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245" name="Straight Arrow Connector 244">
            <a:extLst>
              <a:ext uri="{FF2B5EF4-FFF2-40B4-BE49-F238E27FC236}">
                <a16:creationId xmlns:a16="http://schemas.microsoft.com/office/drawing/2014/main" id="{7406BC5E-8C66-4B00-9D12-B83A52A44166}"/>
              </a:ext>
            </a:extLst>
          </p:cNvPr>
          <p:cNvCxnSpPr>
            <a:cxnSpLocks/>
          </p:cNvCxnSpPr>
          <p:nvPr/>
        </p:nvCxnSpPr>
        <p:spPr>
          <a:xfrm flipV="1">
            <a:off x="9632697" y="1194433"/>
            <a:ext cx="22959" cy="1999078"/>
          </a:xfrm>
          <a:prstGeom prst="straightConnector1">
            <a:avLst/>
          </a:prstGeom>
          <a:ln w="57150">
            <a:solidFill>
              <a:schemeClr val="accent1">
                <a:lumMod val="50000"/>
              </a:schemeClr>
            </a:solidFill>
            <a:headEnd type="stealth" w="lg" len="med"/>
            <a:tailEnd type="none" w="lg" len="med"/>
          </a:ln>
        </p:spPr>
        <p:style>
          <a:lnRef idx="2">
            <a:schemeClr val="accent2"/>
          </a:lnRef>
          <a:fillRef idx="0">
            <a:schemeClr val="accent2"/>
          </a:fillRef>
          <a:effectRef idx="1">
            <a:schemeClr val="accent2"/>
          </a:effectRef>
          <a:fontRef idx="minor">
            <a:schemeClr val="tx1"/>
          </a:fontRef>
        </p:style>
      </p:cxnSp>
      <p:sp>
        <p:nvSpPr>
          <p:cNvPr id="248" name="TextBox 247">
            <a:extLst>
              <a:ext uri="{FF2B5EF4-FFF2-40B4-BE49-F238E27FC236}">
                <a16:creationId xmlns:a16="http://schemas.microsoft.com/office/drawing/2014/main" id="{8B5861D0-5792-4CA0-B993-8A27E72235C8}"/>
              </a:ext>
            </a:extLst>
          </p:cNvPr>
          <p:cNvSpPr txBox="1"/>
          <p:nvPr/>
        </p:nvSpPr>
        <p:spPr>
          <a:xfrm>
            <a:off x="10140102" y="1642943"/>
            <a:ext cx="1041960" cy="369332"/>
          </a:xfrm>
          <a:prstGeom prst="rect">
            <a:avLst/>
          </a:prstGeom>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pPr algn="l"/>
            <a:r>
              <a:rPr lang="en-US" sz="1200">
                <a:solidFill>
                  <a:srgbClr val="002060"/>
                </a:solidFill>
                <a:latin typeface="+mj-lt"/>
              </a:rPr>
              <a:t>Traffic Monitoring </a:t>
            </a:r>
          </a:p>
        </p:txBody>
      </p:sp>
      <p:cxnSp>
        <p:nvCxnSpPr>
          <p:cNvPr id="249" name="Straight Arrow Connector 248">
            <a:extLst>
              <a:ext uri="{FF2B5EF4-FFF2-40B4-BE49-F238E27FC236}">
                <a16:creationId xmlns:a16="http://schemas.microsoft.com/office/drawing/2014/main" id="{7FA3EE5F-EE89-4661-87F3-AE524D749500}"/>
              </a:ext>
            </a:extLst>
          </p:cNvPr>
          <p:cNvCxnSpPr>
            <a:cxnSpLocks/>
          </p:cNvCxnSpPr>
          <p:nvPr/>
        </p:nvCxnSpPr>
        <p:spPr>
          <a:xfrm flipV="1">
            <a:off x="9951271" y="1183207"/>
            <a:ext cx="31749" cy="2042169"/>
          </a:xfrm>
          <a:prstGeom prst="straightConnector1">
            <a:avLst/>
          </a:prstGeom>
          <a:ln w="57150">
            <a:solidFill>
              <a:srgbClr val="FF3300"/>
            </a:solidFill>
            <a:headEnd type="arrow" w="med" len="med"/>
            <a:tailEnd type="none" w="lg" len="lg"/>
          </a:ln>
        </p:spPr>
        <p:style>
          <a:lnRef idx="2">
            <a:schemeClr val="accent2"/>
          </a:lnRef>
          <a:fillRef idx="0">
            <a:schemeClr val="accent2"/>
          </a:fillRef>
          <a:effectRef idx="1">
            <a:schemeClr val="accent2"/>
          </a:effectRef>
          <a:fontRef idx="minor">
            <a:schemeClr val="tx1"/>
          </a:fontRef>
        </p:style>
      </p:cxnSp>
      <p:pic>
        <p:nvPicPr>
          <p:cNvPr id="252" name="Picture 251" descr="A close up of a logo&#10;&#10;Description generated with high confidence">
            <a:extLst>
              <a:ext uri="{FF2B5EF4-FFF2-40B4-BE49-F238E27FC236}">
                <a16:creationId xmlns:a16="http://schemas.microsoft.com/office/drawing/2014/main" id="{4A6DA540-CBB9-4D03-95A0-42D8D927D2F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111" b="90000" l="10000" r="90000">
                        <a14:foregroundMark x1="52857" y1="9444" x2="52857" y2="9444"/>
                        <a14:foregroundMark x1="52857" y1="6111" x2="52857" y2="6111"/>
                      </a14:backgroundRemoval>
                    </a14:imgEffect>
                  </a14:imgLayer>
                </a14:imgProps>
              </a:ext>
            </a:extLst>
          </a:blip>
          <a:stretch>
            <a:fillRect/>
          </a:stretch>
        </p:blipFill>
        <p:spPr>
          <a:xfrm>
            <a:off x="9015454" y="1658443"/>
            <a:ext cx="1568378" cy="1008242"/>
          </a:xfrm>
          <a:prstGeom prst="rect">
            <a:avLst/>
          </a:prstGeom>
        </p:spPr>
      </p:pic>
      <p:grpSp>
        <p:nvGrpSpPr>
          <p:cNvPr id="253" name="Group 252">
            <a:extLst>
              <a:ext uri="{FF2B5EF4-FFF2-40B4-BE49-F238E27FC236}">
                <a16:creationId xmlns:a16="http://schemas.microsoft.com/office/drawing/2014/main" id="{725B67BD-1296-4F87-925D-02014F41924B}"/>
              </a:ext>
            </a:extLst>
          </p:cNvPr>
          <p:cNvGrpSpPr/>
          <p:nvPr/>
        </p:nvGrpSpPr>
        <p:grpSpPr>
          <a:xfrm>
            <a:off x="6647420" y="3540180"/>
            <a:ext cx="5418869" cy="2747814"/>
            <a:chOff x="6757726" y="4577654"/>
            <a:chExt cx="3800385" cy="1673010"/>
          </a:xfrm>
        </p:grpSpPr>
        <p:grpSp>
          <p:nvGrpSpPr>
            <p:cNvPr id="256" name="Group 255">
              <a:extLst>
                <a:ext uri="{FF2B5EF4-FFF2-40B4-BE49-F238E27FC236}">
                  <a16:creationId xmlns:a16="http://schemas.microsoft.com/office/drawing/2014/main" id="{0929CB32-42C5-4D3A-8060-6C6A990CED2E}"/>
                </a:ext>
              </a:extLst>
            </p:cNvPr>
            <p:cNvGrpSpPr/>
            <p:nvPr/>
          </p:nvGrpSpPr>
          <p:grpSpPr>
            <a:xfrm>
              <a:off x="6757726" y="4577654"/>
              <a:ext cx="3800385" cy="1673010"/>
              <a:chOff x="5472824" y="2901959"/>
              <a:chExt cx="3800385" cy="1673010"/>
            </a:xfrm>
          </p:grpSpPr>
          <p:grpSp>
            <p:nvGrpSpPr>
              <p:cNvPr id="260" name="Group 259">
                <a:extLst>
                  <a:ext uri="{FF2B5EF4-FFF2-40B4-BE49-F238E27FC236}">
                    <a16:creationId xmlns:a16="http://schemas.microsoft.com/office/drawing/2014/main" id="{34940B17-7315-4573-AF3D-057C07A8EB07}"/>
                  </a:ext>
                </a:extLst>
              </p:cNvPr>
              <p:cNvGrpSpPr/>
              <p:nvPr/>
            </p:nvGrpSpPr>
            <p:grpSpPr>
              <a:xfrm>
                <a:off x="5472824" y="2901959"/>
                <a:ext cx="3800385" cy="1673010"/>
                <a:chOff x="3723536" y="1966974"/>
                <a:chExt cx="7560414" cy="2475336"/>
              </a:xfrm>
            </p:grpSpPr>
            <p:sp>
              <p:nvSpPr>
                <p:cNvPr id="288" name="Rectangle 287">
                  <a:extLst>
                    <a:ext uri="{FF2B5EF4-FFF2-40B4-BE49-F238E27FC236}">
                      <a16:creationId xmlns:a16="http://schemas.microsoft.com/office/drawing/2014/main" id="{DB2D70DB-B6B8-44CA-A386-310C5E67D9AC}"/>
                    </a:ext>
                  </a:extLst>
                </p:cNvPr>
                <p:cNvSpPr/>
                <p:nvPr/>
              </p:nvSpPr>
              <p:spPr bwMode="auto">
                <a:xfrm>
                  <a:off x="3723536" y="1966974"/>
                  <a:ext cx="7560414" cy="2475336"/>
                </a:xfrm>
                <a:prstGeom prst="rect">
                  <a:avLst/>
                </a:prstGeom>
                <a:solidFill>
                  <a:schemeClr val="bg1"/>
                </a:solidFill>
                <a:ln w="824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9" name="Rectangle 288">
                  <a:extLst>
                    <a:ext uri="{FF2B5EF4-FFF2-40B4-BE49-F238E27FC236}">
                      <a16:creationId xmlns:a16="http://schemas.microsoft.com/office/drawing/2014/main" id="{CF29BBF2-8A1A-46FF-9CD2-A8A2ADDDB495}"/>
                    </a:ext>
                  </a:extLst>
                </p:cNvPr>
                <p:cNvSpPr/>
                <p:nvPr/>
              </p:nvSpPr>
              <p:spPr bwMode="auto">
                <a:xfrm>
                  <a:off x="5478880" y="2063751"/>
                  <a:ext cx="5678070" cy="487634"/>
                </a:xfrm>
                <a:prstGeom prst="rect">
                  <a:avLst/>
                </a:prstGeom>
                <a:solidFill>
                  <a:schemeClr val="bg2"/>
                </a:solidFill>
                <a:ln w="824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DDoS Protection </a:t>
                  </a:r>
                </a:p>
              </p:txBody>
            </p:sp>
          </p:grpSp>
          <p:sp>
            <p:nvSpPr>
              <p:cNvPr id="261" name="TextBox 260">
                <a:extLst>
                  <a:ext uri="{FF2B5EF4-FFF2-40B4-BE49-F238E27FC236}">
                    <a16:creationId xmlns:a16="http://schemas.microsoft.com/office/drawing/2014/main" id="{7F04E354-63DA-4778-807A-548EC96917D8}"/>
                  </a:ext>
                </a:extLst>
              </p:cNvPr>
              <p:cNvSpPr txBox="1"/>
              <p:nvPr/>
            </p:nvSpPr>
            <p:spPr>
              <a:xfrm>
                <a:off x="5527656" y="2904426"/>
                <a:ext cx="827525" cy="492443"/>
              </a:xfrm>
              <a:prstGeom prst="rect">
                <a:avLst/>
              </a:prstGeom>
              <a:noFill/>
            </p:spPr>
            <p:txBody>
              <a:bodyPr wrap="square" lIns="0" tIns="0" rIns="0" bIns="0" rtlCol="0">
                <a:spAutoFit/>
              </a:bodyPr>
              <a:lstStyle/>
              <a:p>
                <a:pPr algn="l"/>
                <a:r>
                  <a:rPr lang="en-US" sz="1600">
                    <a:gradFill>
                      <a:gsLst>
                        <a:gs pos="2917">
                          <a:schemeClr val="tx1"/>
                        </a:gs>
                        <a:gs pos="30000">
                          <a:schemeClr val="tx1"/>
                        </a:gs>
                      </a:gsLst>
                      <a:lin ang="5400000" scaled="0"/>
                    </a:gradFill>
                  </a:rPr>
                  <a:t>Azure Regions</a:t>
                </a:r>
              </a:p>
            </p:txBody>
          </p:sp>
          <p:sp>
            <p:nvSpPr>
              <p:cNvPr id="287" name="Rectangle 286">
                <a:extLst>
                  <a:ext uri="{FF2B5EF4-FFF2-40B4-BE49-F238E27FC236}">
                    <a16:creationId xmlns:a16="http://schemas.microsoft.com/office/drawing/2014/main" id="{3C5EE2E2-D298-4E96-9FBB-1A3734C62DA2}"/>
                  </a:ext>
                </a:extLst>
              </p:cNvPr>
              <p:cNvSpPr/>
              <p:nvPr/>
            </p:nvSpPr>
            <p:spPr bwMode="auto">
              <a:xfrm>
                <a:off x="7687420" y="3697358"/>
                <a:ext cx="1452707" cy="659366"/>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257" name="Group 256">
              <a:extLst>
                <a:ext uri="{FF2B5EF4-FFF2-40B4-BE49-F238E27FC236}">
                  <a16:creationId xmlns:a16="http://schemas.microsoft.com/office/drawing/2014/main" id="{875B57D6-9302-4764-9A4D-1C2E7169552B}"/>
                </a:ext>
              </a:extLst>
            </p:cNvPr>
            <p:cNvGrpSpPr/>
            <p:nvPr/>
          </p:nvGrpSpPr>
          <p:grpSpPr>
            <a:xfrm>
              <a:off x="10162212" y="5917516"/>
              <a:ext cx="329347" cy="192064"/>
              <a:chOff x="6956323" y="5530165"/>
              <a:chExt cx="329347" cy="192064"/>
            </a:xfrm>
          </p:grpSpPr>
          <p:sp>
            <p:nvSpPr>
              <p:cNvPr id="258" name="Freeform 9">
                <a:extLst>
                  <a:ext uri="{FF2B5EF4-FFF2-40B4-BE49-F238E27FC236}">
                    <a16:creationId xmlns:a16="http://schemas.microsoft.com/office/drawing/2014/main" id="{F026F6C1-3DE8-4F01-B95C-903589E8F119}"/>
                  </a:ext>
                </a:extLst>
              </p:cNvPr>
              <p:cNvSpPr>
                <a:spLocks/>
              </p:cNvSpPr>
              <p:nvPr/>
            </p:nvSpPr>
            <p:spPr bwMode="auto">
              <a:xfrm>
                <a:off x="7192215" y="5530165"/>
                <a:ext cx="93455" cy="192064"/>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9" name="Freeform 10">
                <a:extLst>
                  <a:ext uri="{FF2B5EF4-FFF2-40B4-BE49-F238E27FC236}">
                    <a16:creationId xmlns:a16="http://schemas.microsoft.com/office/drawing/2014/main" id="{D4190AF7-BB0B-4088-A8E0-6C244D0B1804}"/>
                  </a:ext>
                </a:extLst>
              </p:cNvPr>
              <p:cNvSpPr>
                <a:spLocks/>
              </p:cNvSpPr>
              <p:nvPr/>
            </p:nvSpPr>
            <p:spPr bwMode="auto">
              <a:xfrm>
                <a:off x="6956323" y="5530165"/>
                <a:ext cx="95388" cy="192064"/>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90" name="Group 289">
            <a:extLst>
              <a:ext uri="{FF2B5EF4-FFF2-40B4-BE49-F238E27FC236}">
                <a16:creationId xmlns:a16="http://schemas.microsoft.com/office/drawing/2014/main" id="{0F9B1E45-4867-4C9F-8589-56A834B12731}"/>
              </a:ext>
            </a:extLst>
          </p:cNvPr>
          <p:cNvGrpSpPr/>
          <p:nvPr/>
        </p:nvGrpSpPr>
        <p:grpSpPr>
          <a:xfrm>
            <a:off x="6522539" y="3199363"/>
            <a:ext cx="5543750" cy="2907470"/>
            <a:chOff x="5472824" y="2901959"/>
            <a:chExt cx="3800385" cy="1673010"/>
          </a:xfrm>
        </p:grpSpPr>
        <p:grpSp>
          <p:nvGrpSpPr>
            <p:cNvPr id="291" name="Group 290">
              <a:extLst>
                <a:ext uri="{FF2B5EF4-FFF2-40B4-BE49-F238E27FC236}">
                  <a16:creationId xmlns:a16="http://schemas.microsoft.com/office/drawing/2014/main" id="{DCC55569-63A6-4773-83B5-BD02CCF26FBD}"/>
                </a:ext>
              </a:extLst>
            </p:cNvPr>
            <p:cNvGrpSpPr/>
            <p:nvPr/>
          </p:nvGrpSpPr>
          <p:grpSpPr>
            <a:xfrm>
              <a:off x="5472824" y="2901959"/>
              <a:ext cx="3800385" cy="1673010"/>
              <a:chOff x="3723536" y="1966974"/>
              <a:chExt cx="7560414" cy="2475336"/>
            </a:xfrm>
          </p:grpSpPr>
          <p:sp>
            <p:nvSpPr>
              <p:cNvPr id="293" name="Rectangle 292">
                <a:extLst>
                  <a:ext uri="{FF2B5EF4-FFF2-40B4-BE49-F238E27FC236}">
                    <a16:creationId xmlns:a16="http://schemas.microsoft.com/office/drawing/2014/main" id="{3BD7280D-61C0-4757-A601-BEBAF0828957}"/>
                  </a:ext>
                </a:extLst>
              </p:cNvPr>
              <p:cNvSpPr/>
              <p:nvPr/>
            </p:nvSpPr>
            <p:spPr bwMode="auto">
              <a:xfrm>
                <a:off x="3723536" y="1966974"/>
                <a:ext cx="7560414" cy="2475336"/>
              </a:xfrm>
              <a:prstGeom prst="rect">
                <a:avLst/>
              </a:prstGeom>
              <a:solidFill>
                <a:schemeClr val="bg1"/>
              </a:solidFill>
              <a:ln w="824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4" name="Rectangle 293">
                <a:extLst>
                  <a:ext uri="{FF2B5EF4-FFF2-40B4-BE49-F238E27FC236}">
                    <a16:creationId xmlns:a16="http://schemas.microsoft.com/office/drawing/2014/main" id="{E47FF49A-0E18-466D-927E-03D3855CBCCD}"/>
                  </a:ext>
                </a:extLst>
              </p:cNvPr>
              <p:cNvSpPr/>
              <p:nvPr/>
            </p:nvSpPr>
            <p:spPr bwMode="auto">
              <a:xfrm>
                <a:off x="5478880" y="2063751"/>
                <a:ext cx="5678070" cy="487634"/>
              </a:xfrm>
              <a:prstGeom prst="rect">
                <a:avLst/>
              </a:prstGeom>
              <a:solidFill>
                <a:schemeClr val="bg2"/>
              </a:solidFill>
              <a:ln w="824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DDoS Protection </a:t>
                </a:r>
              </a:p>
            </p:txBody>
          </p:sp>
        </p:grpSp>
        <p:sp>
          <p:nvSpPr>
            <p:cNvPr id="292" name="TextBox 291">
              <a:extLst>
                <a:ext uri="{FF2B5EF4-FFF2-40B4-BE49-F238E27FC236}">
                  <a16:creationId xmlns:a16="http://schemas.microsoft.com/office/drawing/2014/main" id="{DA3E19D6-C6D6-4820-A12C-23242F07AF5F}"/>
                </a:ext>
              </a:extLst>
            </p:cNvPr>
            <p:cNvSpPr txBox="1"/>
            <p:nvPr/>
          </p:nvSpPr>
          <p:spPr>
            <a:xfrm>
              <a:off x="5527656" y="2904426"/>
              <a:ext cx="827525" cy="308211"/>
            </a:xfrm>
            <a:prstGeom prst="rect">
              <a:avLst/>
            </a:prstGeom>
            <a:noFill/>
          </p:spPr>
          <p:txBody>
            <a:bodyPr wrap="square" lIns="0" tIns="0" rIns="0" bIns="0" rtlCol="0">
              <a:spAutoFit/>
            </a:bodyPr>
            <a:lstStyle/>
            <a:p>
              <a:pPr algn="l"/>
              <a:r>
                <a:rPr lang="en-US" sz="1600" b="1">
                  <a:gradFill>
                    <a:gsLst>
                      <a:gs pos="2917">
                        <a:schemeClr val="tx1"/>
                      </a:gs>
                      <a:gs pos="30000">
                        <a:schemeClr val="tx1"/>
                      </a:gs>
                    </a:gsLst>
                    <a:lin ang="5400000" scaled="0"/>
                  </a:gradFill>
                </a:rPr>
                <a:t>54 Azure Regions</a:t>
              </a:r>
            </a:p>
          </p:txBody>
        </p:sp>
      </p:grpSp>
      <p:grpSp>
        <p:nvGrpSpPr>
          <p:cNvPr id="295" name="Group 294">
            <a:extLst>
              <a:ext uri="{FF2B5EF4-FFF2-40B4-BE49-F238E27FC236}">
                <a16:creationId xmlns:a16="http://schemas.microsoft.com/office/drawing/2014/main" id="{5E650622-A79B-414D-8554-2ABF8AEF9F0B}"/>
              </a:ext>
            </a:extLst>
          </p:cNvPr>
          <p:cNvGrpSpPr/>
          <p:nvPr/>
        </p:nvGrpSpPr>
        <p:grpSpPr>
          <a:xfrm>
            <a:off x="6516414" y="4695971"/>
            <a:ext cx="1069596" cy="832155"/>
            <a:chOff x="8044430" y="3020223"/>
            <a:chExt cx="703269" cy="617835"/>
          </a:xfrm>
        </p:grpSpPr>
        <p:pic>
          <p:nvPicPr>
            <p:cNvPr id="296" name="Picture 2">
              <a:extLst>
                <a:ext uri="{FF2B5EF4-FFF2-40B4-BE49-F238E27FC236}">
                  <a16:creationId xmlns:a16="http://schemas.microsoft.com/office/drawing/2014/main" id="{C67A1C07-5D38-47DA-9C72-8C02D0744F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4430" y="3020223"/>
              <a:ext cx="302143" cy="302143"/>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3">
              <a:extLst>
                <a:ext uri="{FF2B5EF4-FFF2-40B4-BE49-F238E27FC236}">
                  <a16:creationId xmlns:a16="http://schemas.microsoft.com/office/drawing/2014/main" id="{7D612688-E3A1-4DEB-8129-9D84BE1012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49807" y="3020637"/>
              <a:ext cx="302143" cy="309337"/>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4">
              <a:extLst>
                <a:ext uri="{FF2B5EF4-FFF2-40B4-BE49-F238E27FC236}">
                  <a16:creationId xmlns:a16="http://schemas.microsoft.com/office/drawing/2014/main" id="{F65B0574-8E69-4DCA-BCC2-ECC55BDA9D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4318" y="3328721"/>
              <a:ext cx="302143" cy="309337"/>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98" descr="A picture containing clipart&#10;&#10;Description generated with high confidence">
              <a:extLst>
                <a:ext uri="{FF2B5EF4-FFF2-40B4-BE49-F238E27FC236}">
                  <a16:creationId xmlns:a16="http://schemas.microsoft.com/office/drawing/2014/main" id="{57040DF8-BDD2-4B4C-8FA9-038F668A9FEE}"/>
                </a:ext>
              </a:extLst>
            </p:cNvPr>
            <p:cNvPicPr>
              <a:picLocks noChangeAspect="1"/>
            </p:cNvPicPr>
            <p:nvPr/>
          </p:nvPicPr>
          <p:blipFill>
            <a:blip r:embed="rId10"/>
            <a:stretch>
              <a:fillRect/>
            </a:stretch>
          </p:blipFill>
          <p:spPr>
            <a:xfrm>
              <a:off x="8320857" y="3352708"/>
              <a:ext cx="426842" cy="258692"/>
            </a:xfrm>
            <a:prstGeom prst="rect">
              <a:avLst/>
            </a:prstGeom>
          </p:spPr>
        </p:pic>
      </p:grpSp>
      <p:grpSp>
        <p:nvGrpSpPr>
          <p:cNvPr id="300" name="Group 8">
            <a:extLst>
              <a:ext uri="{FF2B5EF4-FFF2-40B4-BE49-F238E27FC236}">
                <a16:creationId xmlns:a16="http://schemas.microsoft.com/office/drawing/2014/main" id="{4B2B2655-AE64-471D-930D-C94FB9021D5A}"/>
              </a:ext>
            </a:extLst>
          </p:cNvPr>
          <p:cNvGrpSpPr>
            <a:grpSpLocks noChangeAspect="1"/>
          </p:cNvGrpSpPr>
          <p:nvPr/>
        </p:nvGrpSpPr>
        <p:grpSpPr bwMode="auto">
          <a:xfrm>
            <a:off x="9796467" y="4946392"/>
            <a:ext cx="844641" cy="105649"/>
            <a:chOff x="4511" y="3866"/>
            <a:chExt cx="2747" cy="298"/>
          </a:xfrm>
        </p:grpSpPr>
        <p:sp>
          <p:nvSpPr>
            <p:cNvPr id="301" name="Freeform 9">
              <a:extLst>
                <a:ext uri="{FF2B5EF4-FFF2-40B4-BE49-F238E27FC236}">
                  <a16:creationId xmlns:a16="http://schemas.microsoft.com/office/drawing/2014/main" id="{69E852E6-0A4B-4682-BBE0-E590CF13A957}"/>
                </a:ext>
              </a:extLst>
            </p:cNvPr>
            <p:cNvSpPr>
              <a:spLocks/>
            </p:cNvSpPr>
            <p:nvPr/>
          </p:nvSpPr>
          <p:spPr bwMode="auto">
            <a:xfrm>
              <a:off x="7113"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 name="Freeform 10">
              <a:extLst>
                <a:ext uri="{FF2B5EF4-FFF2-40B4-BE49-F238E27FC236}">
                  <a16:creationId xmlns:a16="http://schemas.microsoft.com/office/drawing/2014/main" id="{554F3D16-59F0-4BB9-81ED-50DB09DBC66E}"/>
                </a:ext>
              </a:extLst>
            </p:cNvPr>
            <p:cNvSpPr>
              <a:spLocks/>
            </p:cNvSpPr>
            <p:nvPr/>
          </p:nvSpPr>
          <p:spPr bwMode="auto">
            <a:xfrm>
              <a:off x="6651"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 name="Oval 11">
              <a:extLst>
                <a:ext uri="{FF2B5EF4-FFF2-40B4-BE49-F238E27FC236}">
                  <a16:creationId xmlns:a16="http://schemas.microsoft.com/office/drawing/2014/main" id="{51EA413D-347D-43CD-9BC2-EE6D31B41798}"/>
                </a:ext>
              </a:extLst>
            </p:cNvPr>
            <p:cNvSpPr>
              <a:spLocks noChangeArrowheads="1"/>
            </p:cNvSpPr>
            <p:nvPr/>
          </p:nvSpPr>
          <p:spPr bwMode="auto">
            <a:xfrm>
              <a:off x="5772" y="3961"/>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 name="Oval 12">
              <a:extLst>
                <a:ext uri="{FF2B5EF4-FFF2-40B4-BE49-F238E27FC236}">
                  <a16:creationId xmlns:a16="http://schemas.microsoft.com/office/drawing/2014/main" id="{E286B502-6003-453A-BC29-C80F2891BDCF}"/>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05" name="Multiply 28">
            <a:extLst>
              <a:ext uri="{FF2B5EF4-FFF2-40B4-BE49-F238E27FC236}">
                <a16:creationId xmlns:a16="http://schemas.microsoft.com/office/drawing/2014/main" id="{221571CA-DA0A-47A0-B46D-B41F1B1D709B}"/>
              </a:ext>
            </a:extLst>
          </p:cNvPr>
          <p:cNvSpPr/>
          <p:nvPr/>
        </p:nvSpPr>
        <p:spPr bwMode="auto">
          <a:xfrm>
            <a:off x="9754470" y="3126772"/>
            <a:ext cx="409379" cy="485999"/>
          </a:xfrm>
          <a:prstGeom prst="mathMultiply">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06" name="Straight Arrow Connector 305">
            <a:extLst>
              <a:ext uri="{FF2B5EF4-FFF2-40B4-BE49-F238E27FC236}">
                <a16:creationId xmlns:a16="http://schemas.microsoft.com/office/drawing/2014/main" id="{E60FF986-359C-4C9E-9E4C-998436F920D8}"/>
              </a:ext>
            </a:extLst>
          </p:cNvPr>
          <p:cNvCxnSpPr>
            <a:cxnSpLocks/>
          </p:cNvCxnSpPr>
          <p:nvPr/>
        </p:nvCxnSpPr>
        <p:spPr>
          <a:xfrm flipV="1">
            <a:off x="9632697" y="3885799"/>
            <a:ext cx="0" cy="619959"/>
          </a:xfrm>
          <a:prstGeom prst="straightConnector1">
            <a:avLst/>
          </a:prstGeom>
          <a:ln w="57150">
            <a:solidFill>
              <a:srgbClr val="00B050"/>
            </a:solidFill>
            <a:prstDash val="sysDot"/>
            <a:headEnd type="arrow" w="sm" len="sm"/>
            <a:tailEnd type="none" w="sm" len="sm"/>
          </a:ln>
        </p:spPr>
        <p:style>
          <a:lnRef idx="2">
            <a:schemeClr val="accent2"/>
          </a:lnRef>
          <a:fillRef idx="0">
            <a:schemeClr val="accent2"/>
          </a:fillRef>
          <a:effectRef idx="1">
            <a:schemeClr val="accent2"/>
          </a:effectRef>
          <a:fontRef idx="minor">
            <a:schemeClr val="tx1"/>
          </a:fontRef>
        </p:style>
      </p:cxnSp>
      <p:cxnSp>
        <p:nvCxnSpPr>
          <p:cNvPr id="307" name="Straight Arrow Connector 183">
            <a:extLst>
              <a:ext uri="{FF2B5EF4-FFF2-40B4-BE49-F238E27FC236}">
                <a16:creationId xmlns:a16="http://schemas.microsoft.com/office/drawing/2014/main" id="{86EE1709-E1AF-47F8-A5AF-534B5F5C5224}"/>
              </a:ext>
            </a:extLst>
          </p:cNvPr>
          <p:cNvCxnSpPr>
            <a:cxnSpLocks/>
            <a:endCxn id="292" idx="3"/>
          </p:cNvCxnSpPr>
          <p:nvPr/>
        </p:nvCxnSpPr>
        <p:spPr>
          <a:xfrm rot="5400000" flipH="1" flipV="1">
            <a:off x="6763922" y="3686011"/>
            <a:ext cx="1260288" cy="831196"/>
          </a:xfrm>
          <a:prstGeom prst="bentConnector4">
            <a:avLst>
              <a:gd name="adj1" fmla="val 100254"/>
              <a:gd name="adj2" fmla="val 104742"/>
            </a:avLst>
          </a:prstGeom>
          <a:ln w="57150">
            <a:solidFill>
              <a:srgbClr val="00B050"/>
            </a:solidFill>
            <a:prstDash val="sysDot"/>
            <a:headEnd type="arrow" w="sm" len="sm"/>
            <a:tailEnd type="arrow" w="sm" len="sm"/>
          </a:ln>
        </p:spPr>
        <p:style>
          <a:lnRef idx="2">
            <a:schemeClr val="accent2"/>
          </a:lnRef>
          <a:fillRef idx="0">
            <a:schemeClr val="accent2"/>
          </a:fillRef>
          <a:effectRef idx="1">
            <a:schemeClr val="accent2"/>
          </a:effectRef>
          <a:fontRef idx="minor">
            <a:schemeClr val="tx1"/>
          </a:fontRef>
        </p:style>
      </p:cxnSp>
      <p:sp>
        <p:nvSpPr>
          <p:cNvPr id="308" name="TextBox 307">
            <a:extLst>
              <a:ext uri="{FF2B5EF4-FFF2-40B4-BE49-F238E27FC236}">
                <a16:creationId xmlns:a16="http://schemas.microsoft.com/office/drawing/2014/main" id="{706F173A-B8B8-4688-9892-04EAEE4D8635}"/>
              </a:ext>
            </a:extLst>
          </p:cNvPr>
          <p:cNvSpPr txBox="1"/>
          <p:nvPr/>
        </p:nvSpPr>
        <p:spPr>
          <a:xfrm>
            <a:off x="6742592" y="3870440"/>
            <a:ext cx="1098329" cy="795913"/>
          </a:xfrm>
          <a:prstGeom prst="rect">
            <a:avLst/>
          </a:prstGeom>
          <a:noFill/>
        </p:spPr>
        <p:txBody>
          <a:bodyPr wrap="square" lIns="182880" tIns="146304" rIns="182880" bIns="146304" rtlCol="0">
            <a:spAutoFit/>
          </a:bodyPr>
          <a:lstStyle/>
          <a:p>
            <a:pPr algn="ctr">
              <a:lnSpc>
                <a:spcPct val="90000"/>
              </a:lnSpc>
              <a:spcAft>
                <a:spcPts val="600"/>
              </a:spcAft>
            </a:pPr>
            <a:r>
              <a:rPr lang="en-US" sz="1050">
                <a:gradFill>
                  <a:gsLst>
                    <a:gs pos="2917">
                      <a:schemeClr val="tx1"/>
                    </a:gs>
                    <a:gs pos="30000">
                      <a:schemeClr val="tx1"/>
                    </a:gs>
                  </a:gsLst>
                  <a:lin ang="5400000" scaled="0"/>
                </a:gradFill>
              </a:rPr>
              <a:t>Massive attacks defended</a:t>
            </a:r>
          </a:p>
        </p:txBody>
      </p:sp>
      <p:cxnSp>
        <p:nvCxnSpPr>
          <p:cNvPr id="309" name="Straight Arrow Connector 99">
            <a:extLst>
              <a:ext uri="{FF2B5EF4-FFF2-40B4-BE49-F238E27FC236}">
                <a16:creationId xmlns:a16="http://schemas.microsoft.com/office/drawing/2014/main" id="{B5653406-793B-4225-A14A-469A8F6C8867}"/>
              </a:ext>
            </a:extLst>
          </p:cNvPr>
          <p:cNvCxnSpPr>
            <a:cxnSpLocks/>
            <a:stCxn id="310" idx="1"/>
            <a:endCxn id="294" idx="1"/>
          </p:cNvCxnSpPr>
          <p:nvPr/>
        </p:nvCxnSpPr>
        <p:spPr>
          <a:xfrm rot="10800000">
            <a:off x="7809664" y="3599418"/>
            <a:ext cx="1290723" cy="2352186"/>
          </a:xfrm>
          <a:prstGeom prst="bentConnector3">
            <a:avLst>
              <a:gd name="adj1" fmla="val 117711"/>
            </a:avLst>
          </a:prstGeom>
          <a:ln w="57150">
            <a:solidFill>
              <a:schemeClr val="accent6">
                <a:lumMod val="50000"/>
              </a:schemeClr>
            </a:solidFill>
            <a:prstDash val="sysDot"/>
            <a:headEnd type="arrow" w="sm" len="sm"/>
            <a:tailEnd type="arrow" w="sm" len="sm"/>
          </a:ln>
        </p:spPr>
        <p:style>
          <a:lnRef idx="2">
            <a:schemeClr val="accent2"/>
          </a:lnRef>
          <a:fillRef idx="0">
            <a:schemeClr val="accent2"/>
          </a:fillRef>
          <a:effectRef idx="1">
            <a:schemeClr val="accent2"/>
          </a:effectRef>
          <a:fontRef idx="minor">
            <a:schemeClr val="tx1"/>
          </a:fontRef>
        </p:style>
      </p:cxnSp>
      <p:sp>
        <p:nvSpPr>
          <p:cNvPr id="310" name="TextBox 309">
            <a:extLst>
              <a:ext uri="{FF2B5EF4-FFF2-40B4-BE49-F238E27FC236}">
                <a16:creationId xmlns:a16="http://schemas.microsoft.com/office/drawing/2014/main" id="{DC90F3E4-24B2-4007-80AA-F27D2C56C339}"/>
              </a:ext>
            </a:extLst>
          </p:cNvPr>
          <p:cNvSpPr txBox="1"/>
          <p:nvPr/>
        </p:nvSpPr>
        <p:spPr>
          <a:xfrm>
            <a:off x="9100386" y="5553764"/>
            <a:ext cx="1152710" cy="795675"/>
          </a:xfrm>
          <a:prstGeom prst="rect">
            <a:avLst/>
          </a:prstGeom>
          <a:solidFill>
            <a:schemeClr val="accent6">
              <a:lumMod val="50000"/>
            </a:schemeClr>
          </a:solidFill>
          <a:ln>
            <a:solidFill>
              <a:schemeClr val="accent6">
                <a:lumMod val="50000"/>
              </a:schemeClr>
            </a:solidFill>
          </a:ln>
        </p:spPr>
        <p:txBody>
          <a:bodyPr wrap="square" lIns="0" tIns="0" rIns="0" bIns="0" rtlCol="0">
            <a:spAutoFit/>
          </a:bodyPr>
          <a:lstStyle/>
          <a:p>
            <a:pPr algn="ctr"/>
            <a:r>
              <a:rPr lang="en-US" sz="1600">
                <a:solidFill>
                  <a:schemeClr val="bg1"/>
                </a:solidFill>
              </a:rPr>
              <a:t>Azure Host </a:t>
            </a:r>
          </a:p>
          <a:p>
            <a:pPr algn="ctr"/>
            <a:r>
              <a:rPr lang="en-US" sz="1600">
                <a:solidFill>
                  <a:schemeClr val="bg1"/>
                </a:solidFill>
              </a:rPr>
              <a:t>VFP</a:t>
            </a:r>
          </a:p>
        </p:txBody>
      </p:sp>
      <p:cxnSp>
        <p:nvCxnSpPr>
          <p:cNvPr id="311" name="Straight Arrow Connector 310">
            <a:extLst>
              <a:ext uri="{FF2B5EF4-FFF2-40B4-BE49-F238E27FC236}">
                <a16:creationId xmlns:a16="http://schemas.microsoft.com/office/drawing/2014/main" id="{13DF276E-3550-42FD-9683-044820960EB5}"/>
              </a:ext>
            </a:extLst>
          </p:cNvPr>
          <p:cNvCxnSpPr>
            <a:cxnSpLocks/>
          </p:cNvCxnSpPr>
          <p:nvPr/>
        </p:nvCxnSpPr>
        <p:spPr>
          <a:xfrm flipV="1">
            <a:off x="9655656" y="5146989"/>
            <a:ext cx="0" cy="482135"/>
          </a:xfrm>
          <a:prstGeom prst="straightConnector1">
            <a:avLst/>
          </a:prstGeom>
          <a:ln w="57150">
            <a:solidFill>
              <a:srgbClr val="00B050"/>
            </a:solidFill>
            <a:prstDash val="sysDot"/>
            <a:headEnd type="arrow" w="sm" len="sm"/>
            <a:tailEnd type="none" w="sm" len="sm"/>
          </a:ln>
        </p:spPr>
        <p:style>
          <a:lnRef idx="2">
            <a:schemeClr val="accent2"/>
          </a:lnRef>
          <a:fillRef idx="0">
            <a:schemeClr val="accent2"/>
          </a:fillRef>
          <a:effectRef idx="1">
            <a:schemeClr val="accent2"/>
          </a:effectRef>
          <a:fontRef idx="minor">
            <a:schemeClr val="tx1"/>
          </a:fontRef>
        </p:style>
      </p:cxnSp>
      <p:sp>
        <p:nvSpPr>
          <p:cNvPr id="312" name="Hexagon 311">
            <a:extLst>
              <a:ext uri="{FF2B5EF4-FFF2-40B4-BE49-F238E27FC236}">
                <a16:creationId xmlns:a16="http://schemas.microsoft.com/office/drawing/2014/main" id="{0B3BD836-0BB9-4550-A15F-331A39481E4E}"/>
              </a:ext>
            </a:extLst>
          </p:cNvPr>
          <p:cNvSpPr/>
          <p:nvPr/>
        </p:nvSpPr>
        <p:spPr bwMode="auto">
          <a:xfrm>
            <a:off x="7652213" y="4424280"/>
            <a:ext cx="1057654" cy="881929"/>
          </a:xfrm>
          <a:prstGeom prst="hexagon">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a:r>
              <a:rPr lang="en-US" sz="1050" i="1">
                <a:gradFill>
                  <a:gsLst>
                    <a:gs pos="2917">
                      <a:schemeClr val="tx1"/>
                    </a:gs>
                    <a:gs pos="30000">
                      <a:schemeClr val="tx1"/>
                    </a:gs>
                  </a:gsLst>
                  <a:lin ang="5400000" scaled="0"/>
                </a:gradFill>
              </a:rPr>
              <a:t>Per-App Dynamic Mitigation Policies</a:t>
            </a:r>
          </a:p>
        </p:txBody>
      </p:sp>
      <p:cxnSp>
        <p:nvCxnSpPr>
          <p:cNvPr id="313" name="Straight Arrow Connector 33">
            <a:extLst>
              <a:ext uri="{FF2B5EF4-FFF2-40B4-BE49-F238E27FC236}">
                <a16:creationId xmlns:a16="http://schemas.microsoft.com/office/drawing/2014/main" id="{5E51ED71-A464-47E7-A623-87E77FF92780}"/>
              </a:ext>
            </a:extLst>
          </p:cNvPr>
          <p:cNvCxnSpPr>
            <a:cxnSpLocks/>
          </p:cNvCxnSpPr>
          <p:nvPr/>
        </p:nvCxnSpPr>
        <p:spPr>
          <a:xfrm rot="16200000" flipH="1">
            <a:off x="9884541" y="2416942"/>
            <a:ext cx="1191375" cy="600813"/>
          </a:xfrm>
          <a:prstGeom prst="bentConnector3">
            <a:avLst>
              <a:gd name="adj1" fmla="val -55"/>
            </a:avLst>
          </a:prstGeom>
          <a:ln w="28575">
            <a:solidFill>
              <a:srgbClr val="0070C0"/>
            </a:solidFill>
            <a:prstDash val="sysDash"/>
            <a:headEnd type="none" w="lg" len="med"/>
            <a:tailEnd type="triangle"/>
          </a:ln>
        </p:spPr>
        <p:style>
          <a:lnRef idx="1">
            <a:schemeClr val="accent3"/>
          </a:lnRef>
          <a:fillRef idx="0">
            <a:schemeClr val="accent3"/>
          </a:fillRef>
          <a:effectRef idx="0">
            <a:schemeClr val="accent3"/>
          </a:effectRef>
          <a:fontRef idx="minor">
            <a:schemeClr val="tx1"/>
          </a:fontRef>
        </p:style>
      </p:cxnSp>
      <p:sp>
        <p:nvSpPr>
          <p:cNvPr id="314" name="Rectangle: Rounded Corners 313">
            <a:extLst>
              <a:ext uri="{FF2B5EF4-FFF2-40B4-BE49-F238E27FC236}">
                <a16:creationId xmlns:a16="http://schemas.microsoft.com/office/drawing/2014/main" id="{267B6349-C94A-4DE5-8F6E-70623F1114A5}"/>
              </a:ext>
            </a:extLst>
          </p:cNvPr>
          <p:cNvSpPr/>
          <p:nvPr/>
        </p:nvSpPr>
        <p:spPr bwMode="auto">
          <a:xfrm>
            <a:off x="10840842" y="2687074"/>
            <a:ext cx="993957" cy="3669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00">
                <a:solidFill>
                  <a:schemeClr val="tx1"/>
                </a:solidFill>
              </a:rPr>
              <a:t>Emerging attack patterns</a:t>
            </a:r>
          </a:p>
        </p:txBody>
      </p:sp>
      <p:cxnSp>
        <p:nvCxnSpPr>
          <p:cNvPr id="315" name="Straight Connector 314">
            <a:extLst>
              <a:ext uri="{FF2B5EF4-FFF2-40B4-BE49-F238E27FC236}">
                <a16:creationId xmlns:a16="http://schemas.microsoft.com/office/drawing/2014/main" id="{A32A73F5-87D1-4828-9113-4C2A9758ABA5}"/>
              </a:ext>
            </a:extLst>
          </p:cNvPr>
          <p:cNvCxnSpPr>
            <a:cxnSpLocks/>
          </p:cNvCxnSpPr>
          <p:nvPr/>
        </p:nvCxnSpPr>
        <p:spPr>
          <a:xfrm flipV="1">
            <a:off x="8210199" y="3918265"/>
            <a:ext cx="0" cy="43477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6" name="Straight Connector 315">
            <a:extLst>
              <a:ext uri="{FF2B5EF4-FFF2-40B4-BE49-F238E27FC236}">
                <a16:creationId xmlns:a16="http://schemas.microsoft.com/office/drawing/2014/main" id="{0F6097E8-0C20-4D27-AB3E-CAEAD2606321}"/>
              </a:ext>
            </a:extLst>
          </p:cNvPr>
          <p:cNvCxnSpPr>
            <a:cxnSpLocks/>
            <a:stCxn id="312" idx="0"/>
          </p:cNvCxnSpPr>
          <p:nvPr/>
        </p:nvCxnSpPr>
        <p:spPr>
          <a:xfrm flipV="1">
            <a:off x="8709867" y="4865244"/>
            <a:ext cx="115967" cy="1"/>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7" name="Rectangle 316">
            <a:extLst>
              <a:ext uri="{FF2B5EF4-FFF2-40B4-BE49-F238E27FC236}">
                <a16:creationId xmlns:a16="http://schemas.microsoft.com/office/drawing/2014/main" id="{9DAF0313-FE72-42C2-955E-AF41DA89BF0D}"/>
              </a:ext>
            </a:extLst>
          </p:cNvPr>
          <p:cNvSpPr/>
          <p:nvPr/>
        </p:nvSpPr>
        <p:spPr bwMode="auto">
          <a:xfrm>
            <a:off x="8867318" y="4483361"/>
            <a:ext cx="1678911" cy="656666"/>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050" kern="0">
                <a:solidFill>
                  <a:srgbClr val="2F2F2F"/>
                </a:solidFill>
                <a:latin typeface="Segoe UI Semibold" panose="020B0702040204020203" pitchFamily="34" charset="0"/>
                <a:cs typeface="Segoe UI Semibold" panose="020B0702040204020203" pitchFamily="34" charset="0"/>
              </a:rPr>
              <a:t>Virtual Network</a:t>
            </a:r>
            <a:br>
              <a:rPr lang="en-US" sz="1050" kern="0">
                <a:solidFill>
                  <a:srgbClr val="2F2F2F"/>
                </a:solidFill>
                <a:latin typeface="Segoe UI Semibold" panose="020B0702040204020203" pitchFamily="34" charset="0"/>
                <a:cs typeface="Segoe UI Semibold" panose="020B0702040204020203" pitchFamily="34" charset="0"/>
              </a:rPr>
            </a:br>
            <a:br>
              <a:rPr lang="en-US" sz="1050" kern="0">
                <a:solidFill>
                  <a:srgbClr val="2F2F2F"/>
                </a:solidFill>
                <a:latin typeface="Segoe UI Semibold" panose="020B0702040204020203" pitchFamily="34" charset="0"/>
                <a:cs typeface="Segoe UI Semibold" panose="020B0702040204020203" pitchFamily="34" charset="0"/>
              </a:rPr>
            </a:br>
            <a:r>
              <a:rPr lang="en-US" sz="1050" kern="0">
                <a:solidFill>
                  <a:srgbClr val="0070C0"/>
                </a:solidFill>
                <a:latin typeface="Segoe UI Semibold" panose="020B0702040204020203" pitchFamily="34" charset="0"/>
                <a:cs typeface="Segoe UI Semibold" panose="020B0702040204020203" pitchFamily="34" charset="0"/>
              </a:rPr>
              <a:t>Your applications</a:t>
            </a:r>
          </a:p>
        </p:txBody>
      </p:sp>
      <p:sp>
        <p:nvSpPr>
          <p:cNvPr id="318" name="Text Placeholder 2">
            <a:extLst>
              <a:ext uri="{FF2B5EF4-FFF2-40B4-BE49-F238E27FC236}">
                <a16:creationId xmlns:a16="http://schemas.microsoft.com/office/drawing/2014/main" id="{12D549E2-CDA1-4AF8-9979-1DF091A4AF11}"/>
              </a:ext>
            </a:extLst>
          </p:cNvPr>
          <p:cNvSpPr txBox="1">
            <a:spLocks/>
          </p:cNvSpPr>
          <p:nvPr/>
        </p:nvSpPr>
        <p:spPr>
          <a:xfrm>
            <a:off x="168428" y="1168641"/>
            <a:ext cx="4145735" cy="5300329"/>
          </a:xfrm>
          <a:prstGeom prst="rect">
            <a:avLst/>
          </a:prstGeom>
        </p:spPr>
        <p:txBody>
          <a:bodyPr>
            <a:normAutofit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r>
              <a:rPr lang="en-US" sz="1800" b="1">
                <a:solidFill>
                  <a:schemeClr val="tx1"/>
                </a:solidFill>
              </a:rPr>
              <a:t>Designed into the global network​</a:t>
            </a:r>
          </a:p>
          <a:p>
            <a:pPr fontAlgn="base"/>
            <a:r>
              <a:rPr lang="en-US" sz="1800">
                <a:solidFill>
                  <a:schemeClr val="tx1"/>
                </a:solidFill>
              </a:rPr>
              <a:t>​</a:t>
            </a:r>
          </a:p>
          <a:p>
            <a:pPr fontAlgn="base"/>
            <a:r>
              <a:rPr lang="en-US" sz="1800" b="1">
                <a:solidFill>
                  <a:schemeClr val="tx1"/>
                </a:solidFill>
              </a:rPr>
              <a:t>Global distribution of attack traffic during large scale attacks</a:t>
            </a:r>
            <a:r>
              <a:rPr lang="en-US" sz="1800">
                <a:solidFill>
                  <a:schemeClr val="tx1"/>
                </a:solidFill>
              </a:rPr>
              <a:t>​</a:t>
            </a:r>
          </a:p>
          <a:p>
            <a:pPr lvl="1" fontAlgn="base"/>
            <a:r>
              <a:rPr lang="en-US" sz="1600">
                <a:solidFill>
                  <a:schemeClr val="tx1"/>
                </a:solidFill>
                <a:latin typeface="Segoe UI Semilight" panose="020B0402040204020203" pitchFamily="34" charset="0"/>
                <a:cs typeface="Segoe UI Semilight" panose="020B0402040204020203" pitchFamily="34" charset="0"/>
              </a:rPr>
              <a:t>25+ Tbps global mitigation capacity</a:t>
            </a:r>
          </a:p>
          <a:p>
            <a:pPr fontAlgn="base"/>
            <a:r>
              <a:rPr lang="en-US" sz="1800">
                <a:solidFill>
                  <a:schemeClr val="tx1"/>
                </a:solidFill>
              </a:rPr>
              <a:t>​</a:t>
            </a:r>
          </a:p>
          <a:p>
            <a:pPr fontAlgn="base"/>
            <a:r>
              <a:rPr lang="en-US" sz="1800" b="1">
                <a:solidFill>
                  <a:schemeClr val="tx1"/>
                </a:solidFill>
              </a:rPr>
              <a:t>Continuous monitoring, learning, and protection signature improvements​</a:t>
            </a:r>
          </a:p>
          <a:p>
            <a:pPr fontAlgn="base"/>
            <a:r>
              <a:rPr lang="en-US" sz="1800">
                <a:solidFill>
                  <a:schemeClr val="tx1"/>
                </a:solidFill>
              </a:rPr>
              <a:t>​</a:t>
            </a:r>
          </a:p>
          <a:p>
            <a:pPr fontAlgn="base"/>
            <a:r>
              <a:rPr lang="en-US" sz="1800" b="1">
                <a:solidFill>
                  <a:schemeClr val="tx1"/>
                </a:solidFill>
              </a:rPr>
              <a:t>Proven defense for Microsoft services ​</a:t>
            </a:r>
          </a:p>
          <a:p>
            <a:pPr fontAlgn="base"/>
            <a:r>
              <a:rPr lang="en-US" sz="1800" b="1">
                <a:solidFill>
                  <a:schemeClr val="tx1"/>
                </a:solidFill>
              </a:rPr>
              <a:t>​</a:t>
            </a:r>
          </a:p>
          <a:p>
            <a:pPr fontAlgn="base"/>
            <a:r>
              <a:rPr lang="en-US" sz="1800" b="1">
                <a:solidFill>
                  <a:schemeClr val="tx1"/>
                </a:solidFill>
              </a:rPr>
              <a:t>Specifically tuned protection for your app​</a:t>
            </a:r>
          </a:p>
          <a:p>
            <a:pPr fontAlgn="base"/>
            <a:r>
              <a:rPr lang="en-US" b="1">
                <a:solidFill>
                  <a:schemeClr val="tx1"/>
                </a:solidFill>
              </a:rPr>
              <a:t>​</a:t>
            </a:r>
          </a:p>
          <a:p>
            <a:r>
              <a:rPr lang="en-US" sz="1800" b="1">
                <a:solidFill>
                  <a:schemeClr val="tx1"/>
                </a:solidFill>
              </a:rPr>
              <a:t>Active traffic monitoring to proactively detect emerging threats and attack vectors </a:t>
            </a:r>
            <a:endParaRPr lang="en-US" sz="1800" b="1" dirty="0">
              <a:solidFill>
                <a:schemeClr val="tx1"/>
              </a:solidFill>
            </a:endParaRPr>
          </a:p>
        </p:txBody>
      </p:sp>
    </p:spTree>
    <p:extLst>
      <p:ext uri="{BB962C8B-B14F-4D97-AF65-F5344CB8AC3E}">
        <p14:creationId xmlns:p14="http://schemas.microsoft.com/office/powerpoint/2010/main" val="18082732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Rectangle 431">
            <a:extLst>
              <a:ext uri="{FF2B5EF4-FFF2-40B4-BE49-F238E27FC236}">
                <a16:creationId xmlns:a16="http://schemas.microsoft.com/office/drawing/2014/main" id="{2F645F17-1E89-46E3-9820-3969CE33E25D}"/>
              </a:ext>
            </a:extLst>
          </p:cNvPr>
          <p:cNvSpPr/>
          <p:nvPr/>
        </p:nvSpPr>
        <p:spPr bwMode="auto">
          <a:xfrm>
            <a:off x="5918200" y="275516"/>
            <a:ext cx="5983017" cy="627465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497A9018-3FB6-4878-A956-270A4693B0AE}"/>
              </a:ext>
            </a:extLst>
          </p:cNvPr>
          <p:cNvSpPr/>
          <p:nvPr/>
        </p:nvSpPr>
        <p:spPr bwMode="auto">
          <a:xfrm>
            <a:off x="6163540" y="1229226"/>
            <a:ext cx="3152629" cy="2321072"/>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31" name="Rectangle 430">
            <a:extLst>
              <a:ext uri="{FF2B5EF4-FFF2-40B4-BE49-F238E27FC236}">
                <a16:creationId xmlns:a16="http://schemas.microsoft.com/office/drawing/2014/main" id="{8D887A34-3467-4F35-A4AA-6BC469D9B8E1}"/>
              </a:ext>
            </a:extLst>
          </p:cNvPr>
          <p:cNvSpPr/>
          <p:nvPr/>
        </p:nvSpPr>
        <p:spPr bwMode="auto">
          <a:xfrm>
            <a:off x="10274492" y="3088496"/>
            <a:ext cx="1139833" cy="2577483"/>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379" name="Group 25">
            <a:extLst>
              <a:ext uri="{FF2B5EF4-FFF2-40B4-BE49-F238E27FC236}">
                <a16:creationId xmlns:a16="http://schemas.microsoft.com/office/drawing/2014/main" id="{DE1A1E3D-1A79-40E6-BD6B-627F1CD686C2}"/>
              </a:ext>
            </a:extLst>
          </p:cNvPr>
          <p:cNvGrpSpPr>
            <a:grpSpLocks noChangeAspect="1"/>
          </p:cNvGrpSpPr>
          <p:nvPr/>
        </p:nvGrpSpPr>
        <p:grpSpPr bwMode="auto">
          <a:xfrm>
            <a:off x="7189578" y="5387067"/>
            <a:ext cx="457022" cy="354303"/>
            <a:chOff x="3689" y="2040"/>
            <a:chExt cx="307" cy="238"/>
          </a:xfrm>
          <a:solidFill>
            <a:schemeClr val="bg1"/>
          </a:solidFill>
        </p:grpSpPr>
        <p:sp>
          <p:nvSpPr>
            <p:cNvPr id="392" name="Freeform 26">
              <a:extLst>
                <a:ext uri="{FF2B5EF4-FFF2-40B4-BE49-F238E27FC236}">
                  <a16:creationId xmlns:a16="http://schemas.microsoft.com/office/drawing/2014/main" id="{32BA7A23-6CD6-4AA4-92B4-EC1E8E82CD3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93" name="Freeform 27">
              <a:extLst>
                <a:ext uri="{FF2B5EF4-FFF2-40B4-BE49-F238E27FC236}">
                  <a16:creationId xmlns:a16="http://schemas.microsoft.com/office/drawing/2014/main" id="{A11AE817-D375-4CE4-AB66-EAF3EE4A5BC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94" name="Freeform 28">
              <a:extLst>
                <a:ext uri="{FF2B5EF4-FFF2-40B4-BE49-F238E27FC236}">
                  <a16:creationId xmlns:a16="http://schemas.microsoft.com/office/drawing/2014/main" id="{A6C30407-986D-4566-A5AB-F8B2EDFE304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95" name="Line 29">
              <a:extLst>
                <a:ext uri="{FF2B5EF4-FFF2-40B4-BE49-F238E27FC236}">
                  <a16:creationId xmlns:a16="http://schemas.microsoft.com/office/drawing/2014/main" id="{67822758-7F88-47B8-AE1C-C2375162013E}"/>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96" name="Freeform 30">
              <a:extLst>
                <a:ext uri="{FF2B5EF4-FFF2-40B4-BE49-F238E27FC236}">
                  <a16:creationId xmlns:a16="http://schemas.microsoft.com/office/drawing/2014/main" id="{A9DD1803-F685-4026-8690-B97F4A289B7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576408" y="2570615"/>
            <a:ext cx="5183952" cy="3905685"/>
          </a:xfrm>
        </p:spPr>
        <p:txBody>
          <a:bodyPr wrap="square">
            <a:spAutoFit/>
          </a:bodyPr>
          <a:lstStyle/>
          <a:p>
            <a:pPr marL="0" indent="0">
              <a:spcBef>
                <a:spcPts val="0"/>
              </a:spcBef>
              <a:buNone/>
            </a:pPr>
            <a:r>
              <a:rPr lang="en-US" sz="2000" dirty="0">
                <a:latin typeface="+mj-lt"/>
              </a:rPr>
              <a:t>Built-in High-Availability and Performance</a:t>
            </a:r>
          </a:p>
          <a:p>
            <a:pPr marL="190500" indent="-190500">
              <a:buFont typeface="Arial" panose="020B0604020202020204" pitchFamily="34" charset="0"/>
              <a:buChar char="•"/>
            </a:pPr>
            <a:r>
              <a:rPr lang="en-US" sz="1600" dirty="0">
                <a:latin typeface="+mn-lt"/>
              </a:rPr>
              <a:t>Inbound and Outbound</a:t>
            </a:r>
          </a:p>
          <a:p>
            <a:pPr marL="190500" indent="-190500">
              <a:buFont typeface="Arial" panose="020B0604020202020204" pitchFamily="34" charset="0"/>
              <a:buChar char="•"/>
            </a:pPr>
            <a:r>
              <a:rPr lang="en-US" sz="1600" dirty="0">
                <a:latin typeface="+mn-lt"/>
              </a:rPr>
              <a:t>Public and Internal</a:t>
            </a:r>
          </a:p>
          <a:p>
            <a:pPr marL="190500" indent="-190500">
              <a:buFont typeface="Arial" panose="020B0604020202020204" pitchFamily="34" charset="0"/>
              <a:buChar char="•"/>
            </a:pPr>
            <a:r>
              <a:rPr lang="en-US" sz="1600" dirty="0">
                <a:latin typeface="+mn-lt"/>
              </a:rPr>
              <a:t>Availability Zones</a:t>
            </a:r>
          </a:p>
          <a:p>
            <a:pPr marL="0" indent="0">
              <a:buNone/>
            </a:pPr>
            <a:endParaRPr lang="en-US" sz="1600" dirty="0">
              <a:latin typeface="+mn-lt"/>
            </a:endParaRPr>
          </a:p>
          <a:p>
            <a:pPr marL="0" indent="0">
              <a:spcBef>
                <a:spcPts val="0"/>
              </a:spcBef>
              <a:buNone/>
            </a:pPr>
            <a:r>
              <a:rPr lang="en-US" sz="2000" b="1" dirty="0">
                <a:latin typeface="+mj-lt"/>
              </a:rPr>
              <a:t>Flexible for all TCP or UDP applications</a:t>
            </a:r>
          </a:p>
          <a:p>
            <a:pPr marL="190500" indent="-190500">
              <a:buFont typeface="Arial" panose="020B0604020202020204" pitchFamily="34" charset="0"/>
              <a:buChar char="•"/>
            </a:pPr>
            <a:r>
              <a:rPr lang="en-US" sz="1600" dirty="0">
                <a:latin typeface="+mn-lt"/>
              </a:rPr>
              <a:t>Any VM in a VNet</a:t>
            </a:r>
          </a:p>
          <a:p>
            <a:pPr marL="190500" indent="-190500">
              <a:buFont typeface="Arial" panose="020B0604020202020204" pitchFamily="34" charset="0"/>
              <a:buChar char="•"/>
            </a:pPr>
            <a:r>
              <a:rPr lang="en-US" sz="1600" dirty="0">
                <a:latin typeface="+mn-lt"/>
              </a:rPr>
              <a:t>HA Ports rules for n-active resiliency</a:t>
            </a:r>
          </a:p>
          <a:p>
            <a:pPr marL="190500" indent="-190500">
              <a:buFont typeface="Arial" panose="020B0604020202020204" pitchFamily="34" charset="0"/>
              <a:buChar char="•"/>
            </a:pPr>
            <a:r>
              <a:rPr lang="en-US" sz="1600" dirty="0">
                <a:latin typeface="+mn-lt"/>
              </a:rPr>
              <a:t>Health model for TCP, HTTP, and HTTPS</a:t>
            </a:r>
          </a:p>
          <a:p>
            <a:pPr marL="0" indent="0">
              <a:spcBef>
                <a:spcPts val="0"/>
              </a:spcBef>
              <a:spcAft>
                <a:spcPts val="600"/>
              </a:spcAft>
              <a:buNone/>
            </a:pPr>
            <a:endParaRPr lang="en-US" sz="1600" dirty="0">
              <a:latin typeface="+mn-lt"/>
            </a:endParaRPr>
          </a:p>
          <a:p>
            <a:pPr marL="0" indent="0">
              <a:spcBef>
                <a:spcPts val="0"/>
              </a:spcBef>
              <a:buNone/>
            </a:pPr>
            <a:r>
              <a:rPr lang="en-US" sz="2000" b="1" dirty="0">
                <a:latin typeface="+mj-lt"/>
              </a:rPr>
              <a:t>Telemetry in Azure Monitor</a:t>
            </a:r>
          </a:p>
          <a:p>
            <a:pPr marL="190500" indent="-190500">
              <a:buFont typeface="Arial" panose="020B0604020202020204" pitchFamily="34" charset="0"/>
              <a:buChar char="•"/>
            </a:pPr>
            <a:r>
              <a:rPr lang="en-US" sz="1600" dirty="0">
                <a:latin typeface="+mn-lt"/>
              </a:rPr>
              <a:t>Multi-dimensional metrics</a:t>
            </a:r>
          </a:p>
          <a:p>
            <a:pPr marL="190500" indent="-190500">
              <a:buFont typeface="Arial" panose="020B0604020202020204" pitchFamily="34" charset="0"/>
              <a:buChar char="•"/>
            </a:pPr>
            <a:r>
              <a:rPr lang="en-US" sz="1600" dirty="0">
                <a:latin typeface="+mn-lt"/>
              </a:rPr>
              <a:t>3</a:t>
            </a:r>
            <a:r>
              <a:rPr lang="en-US" sz="1600" baseline="30000" dirty="0">
                <a:latin typeface="+mn-lt"/>
              </a:rPr>
              <a:t>rd</a:t>
            </a:r>
            <a:r>
              <a:rPr lang="en-US" sz="1600" dirty="0">
                <a:latin typeface="+mn-lt"/>
              </a:rPr>
              <a:t> party integration</a:t>
            </a:r>
          </a:p>
        </p:txBody>
      </p:sp>
      <p:cxnSp>
        <p:nvCxnSpPr>
          <p:cNvPr id="61" name="Straight Arrow Connector 60">
            <a:extLst>
              <a:ext uri="{FF2B5EF4-FFF2-40B4-BE49-F238E27FC236}">
                <a16:creationId xmlns:a16="http://schemas.microsoft.com/office/drawing/2014/main" id="{1265C5C2-11F0-4C58-852E-3CCA91F987AD}"/>
              </a:ext>
            </a:extLst>
          </p:cNvPr>
          <p:cNvCxnSpPr>
            <a:cxnSpLocks/>
          </p:cNvCxnSpPr>
          <p:nvPr/>
        </p:nvCxnSpPr>
        <p:spPr>
          <a:xfrm>
            <a:off x="10857629" y="2061846"/>
            <a:ext cx="0" cy="45720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DD1CF1D-193D-424E-AC18-D5197971447A}"/>
              </a:ext>
            </a:extLst>
          </p:cNvPr>
          <p:cNvGrpSpPr/>
          <p:nvPr/>
        </p:nvGrpSpPr>
        <p:grpSpPr>
          <a:xfrm>
            <a:off x="10547184" y="1299437"/>
            <a:ext cx="609600" cy="609598"/>
            <a:chOff x="7831561" y="1205771"/>
            <a:chExt cx="609600" cy="609598"/>
          </a:xfrm>
        </p:grpSpPr>
        <p:sp>
          <p:nvSpPr>
            <p:cNvPr id="62" name="Oval 61">
              <a:extLst>
                <a:ext uri="{FF2B5EF4-FFF2-40B4-BE49-F238E27FC236}">
                  <a16:creationId xmlns:a16="http://schemas.microsoft.com/office/drawing/2014/main" id="{CF5ABB38-465F-4503-A09F-DBC81DEF84E5}"/>
                </a:ext>
              </a:extLst>
            </p:cNvPr>
            <p:cNvSpPr/>
            <p:nvPr/>
          </p:nvSpPr>
          <p:spPr bwMode="auto">
            <a:xfrm>
              <a:off x="7831561" y="1205771"/>
              <a:ext cx="609600" cy="609598"/>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9A050516-2747-4168-B97A-ECD64674D1AB}"/>
                </a:ext>
              </a:extLst>
            </p:cNvPr>
            <p:cNvGrpSpPr/>
            <p:nvPr/>
          </p:nvGrpSpPr>
          <p:grpSpPr>
            <a:xfrm>
              <a:off x="7962255" y="1340123"/>
              <a:ext cx="348212" cy="337894"/>
              <a:chOff x="11105601" y="3231122"/>
              <a:chExt cx="348212" cy="337894"/>
            </a:xfrm>
          </p:grpSpPr>
          <p:sp>
            <p:nvSpPr>
              <p:cNvPr id="64" name="globe_2">
                <a:extLst>
                  <a:ext uri="{FF2B5EF4-FFF2-40B4-BE49-F238E27FC236}">
                    <a16:creationId xmlns:a16="http://schemas.microsoft.com/office/drawing/2014/main" id="{5725DF33-3DC6-439D-AC97-43DA6B43764C}"/>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6" name="Straight Connector 65">
                <a:extLst>
                  <a:ext uri="{FF2B5EF4-FFF2-40B4-BE49-F238E27FC236}">
                    <a16:creationId xmlns:a16="http://schemas.microsoft.com/office/drawing/2014/main" id="{8E652506-8BA5-49A8-9C25-D287AA6B97F3}"/>
                  </a:ext>
                </a:extLst>
              </p:cNvPr>
              <p:cNvCxnSpPr>
                <a:stCxn id="64" idx="1"/>
                <a:endCxn id="64"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 name="Group 4">
            <a:extLst>
              <a:ext uri="{FF2B5EF4-FFF2-40B4-BE49-F238E27FC236}">
                <a16:creationId xmlns:a16="http://schemas.microsoft.com/office/drawing/2014/main" id="{F3BE129D-BBED-420B-B0DB-558CD56C4E27}"/>
              </a:ext>
            </a:extLst>
          </p:cNvPr>
          <p:cNvGrpSpPr/>
          <p:nvPr/>
        </p:nvGrpSpPr>
        <p:grpSpPr>
          <a:xfrm>
            <a:off x="10533265" y="2775991"/>
            <a:ext cx="640080" cy="640080"/>
            <a:chOff x="8511020" y="2341602"/>
            <a:chExt cx="640080" cy="640080"/>
          </a:xfrm>
        </p:grpSpPr>
        <p:sp>
          <p:nvSpPr>
            <p:cNvPr id="173" name="Rectangle 172">
              <a:extLst>
                <a:ext uri="{FF2B5EF4-FFF2-40B4-BE49-F238E27FC236}">
                  <a16:creationId xmlns:a16="http://schemas.microsoft.com/office/drawing/2014/main" id="{7CF27EFF-CE28-45E0-9493-A925BF7974EC}"/>
                </a:ext>
              </a:extLst>
            </p:cNvPr>
            <p:cNvSpPr/>
            <p:nvPr/>
          </p:nvSpPr>
          <p:spPr bwMode="auto">
            <a:xfrm>
              <a:off x="8511020" y="2590836"/>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75" name="Graphic 4">
              <a:extLst>
                <a:ext uri="{FF2B5EF4-FFF2-40B4-BE49-F238E27FC236}">
                  <a16:creationId xmlns:a16="http://schemas.microsoft.com/office/drawing/2014/main" id="{DA6B8452-E190-426D-BB87-4595C873F9AC}"/>
                </a:ext>
              </a:extLst>
            </p:cNvPr>
            <p:cNvGrpSpPr/>
            <p:nvPr/>
          </p:nvGrpSpPr>
          <p:grpSpPr>
            <a:xfrm>
              <a:off x="8511020" y="2341602"/>
              <a:ext cx="640080" cy="640080"/>
              <a:chOff x="566898" y="438865"/>
              <a:chExt cx="793823" cy="793822"/>
            </a:xfrm>
            <a:effectLst/>
          </p:grpSpPr>
          <p:sp>
            <p:nvSpPr>
              <p:cNvPr id="78" name="Freeform: Shape 77">
                <a:extLst>
                  <a:ext uri="{FF2B5EF4-FFF2-40B4-BE49-F238E27FC236}">
                    <a16:creationId xmlns:a16="http://schemas.microsoft.com/office/drawing/2014/main" id="{FC9F64A3-2FED-4608-8268-6448A5033ECD}"/>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5"/>
                </a:solid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3A03BFE-21AC-4204-9A89-977B518CCF37}"/>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5"/>
                </a:solid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EB18B7B-20F8-4370-8511-2138D91857E5}"/>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5"/>
                </a:solidFill>
                <a:prstDash val="solid"/>
                <a:miter/>
              </a:ln>
            </p:spPr>
            <p:txBody>
              <a:bodyPr rtlCol="0" anchor="ctr"/>
              <a:lstStyle/>
              <a:p>
                <a:endParaRPr lang="en-US"/>
              </a:p>
            </p:txBody>
          </p:sp>
        </p:grpSp>
      </p:grpSp>
      <p:grpSp>
        <p:nvGrpSpPr>
          <p:cNvPr id="86" name="Group 25">
            <a:extLst>
              <a:ext uri="{FF2B5EF4-FFF2-40B4-BE49-F238E27FC236}">
                <a16:creationId xmlns:a16="http://schemas.microsoft.com/office/drawing/2014/main" id="{EB3BF8EC-6CEE-4918-845A-0F56D035364F}"/>
              </a:ext>
            </a:extLst>
          </p:cNvPr>
          <p:cNvGrpSpPr>
            <a:grpSpLocks noChangeAspect="1"/>
          </p:cNvGrpSpPr>
          <p:nvPr/>
        </p:nvGrpSpPr>
        <p:grpSpPr bwMode="auto">
          <a:xfrm>
            <a:off x="10349418" y="3945575"/>
            <a:ext cx="457022" cy="354303"/>
            <a:chOff x="3689" y="2040"/>
            <a:chExt cx="307" cy="238"/>
          </a:xfrm>
        </p:grpSpPr>
        <p:sp>
          <p:nvSpPr>
            <p:cNvPr id="122" name="Freeform 26">
              <a:extLst>
                <a:ext uri="{FF2B5EF4-FFF2-40B4-BE49-F238E27FC236}">
                  <a16:creationId xmlns:a16="http://schemas.microsoft.com/office/drawing/2014/main" id="{BEA31C2A-FE45-4E92-8062-632DEE7EF1E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27">
              <a:extLst>
                <a:ext uri="{FF2B5EF4-FFF2-40B4-BE49-F238E27FC236}">
                  <a16:creationId xmlns:a16="http://schemas.microsoft.com/office/drawing/2014/main" id="{9E4ACCD5-76D5-4663-A211-F4458BB2931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4" name="Freeform 28">
              <a:extLst>
                <a:ext uri="{FF2B5EF4-FFF2-40B4-BE49-F238E27FC236}">
                  <a16:creationId xmlns:a16="http://schemas.microsoft.com/office/drawing/2014/main" id="{EB2796FC-B673-4C97-971D-E0E0862C46C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Line 29">
              <a:extLst>
                <a:ext uri="{FF2B5EF4-FFF2-40B4-BE49-F238E27FC236}">
                  <a16:creationId xmlns:a16="http://schemas.microsoft.com/office/drawing/2014/main" id="{5091CB01-D9F1-463E-90BF-428D1A25547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30">
              <a:extLst>
                <a:ext uri="{FF2B5EF4-FFF2-40B4-BE49-F238E27FC236}">
                  <a16:creationId xmlns:a16="http://schemas.microsoft.com/office/drawing/2014/main" id="{E51CAD65-A518-4C71-BA00-6FBE4641BE3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8" name="Group 25">
            <a:extLst>
              <a:ext uri="{FF2B5EF4-FFF2-40B4-BE49-F238E27FC236}">
                <a16:creationId xmlns:a16="http://schemas.microsoft.com/office/drawing/2014/main" id="{0FA3287D-FF01-4AB8-8DA7-13A78D88EE43}"/>
              </a:ext>
            </a:extLst>
          </p:cNvPr>
          <p:cNvGrpSpPr>
            <a:grpSpLocks noChangeAspect="1"/>
          </p:cNvGrpSpPr>
          <p:nvPr/>
        </p:nvGrpSpPr>
        <p:grpSpPr bwMode="auto">
          <a:xfrm>
            <a:off x="10908321" y="3945575"/>
            <a:ext cx="457022" cy="354303"/>
            <a:chOff x="3689" y="2040"/>
            <a:chExt cx="307" cy="238"/>
          </a:xfrm>
        </p:grpSpPr>
        <p:sp>
          <p:nvSpPr>
            <p:cNvPr id="116" name="Freeform 26">
              <a:extLst>
                <a:ext uri="{FF2B5EF4-FFF2-40B4-BE49-F238E27FC236}">
                  <a16:creationId xmlns:a16="http://schemas.microsoft.com/office/drawing/2014/main" id="{5A1067DB-6894-471D-8028-8DCE093AE0C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27">
              <a:extLst>
                <a:ext uri="{FF2B5EF4-FFF2-40B4-BE49-F238E27FC236}">
                  <a16:creationId xmlns:a16="http://schemas.microsoft.com/office/drawing/2014/main" id="{08863236-3D9A-4711-BC36-F076CEE21CD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28">
              <a:extLst>
                <a:ext uri="{FF2B5EF4-FFF2-40B4-BE49-F238E27FC236}">
                  <a16:creationId xmlns:a16="http://schemas.microsoft.com/office/drawing/2014/main" id="{B2053C08-9565-4716-AA43-2186024D6B2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0" name="Line 29">
              <a:extLst>
                <a:ext uri="{FF2B5EF4-FFF2-40B4-BE49-F238E27FC236}">
                  <a16:creationId xmlns:a16="http://schemas.microsoft.com/office/drawing/2014/main" id="{6734B1B5-928C-4EA3-BF03-F5055CDA8688}"/>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30">
              <a:extLst>
                <a:ext uri="{FF2B5EF4-FFF2-40B4-BE49-F238E27FC236}">
                  <a16:creationId xmlns:a16="http://schemas.microsoft.com/office/drawing/2014/main" id="{0931979B-8B3C-4041-931C-76282342545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8" name="TextBox 147">
            <a:extLst>
              <a:ext uri="{FF2B5EF4-FFF2-40B4-BE49-F238E27FC236}">
                <a16:creationId xmlns:a16="http://schemas.microsoft.com/office/drawing/2014/main" id="{9AAB5688-9F88-4410-9051-0E967E0F739A}"/>
              </a:ext>
            </a:extLst>
          </p:cNvPr>
          <p:cNvSpPr txBox="1"/>
          <p:nvPr/>
        </p:nvSpPr>
        <p:spPr>
          <a:xfrm>
            <a:off x="10093561" y="3686258"/>
            <a:ext cx="1527771"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Pool</a:t>
            </a:r>
          </a:p>
        </p:txBody>
      </p:sp>
      <p:sp>
        <p:nvSpPr>
          <p:cNvPr id="6" name="Oval 5">
            <a:extLst>
              <a:ext uri="{FF2B5EF4-FFF2-40B4-BE49-F238E27FC236}">
                <a16:creationId xmlns:a16="http://schemas.microsoft.com/office/drawing/2014/main" id="{BC0A4215-A885-45A3-A89D-B4B69012E183}"/>
              </a:ext>
            </a:extLst>
          </p:cNvPr>
          <p:cNvSpPr/>
          <p:nvPr/>
        </p:nvSpPr>
        <p:spPr bwMode="auto">
          <a:xfrm>
            <a:off x="10459504" y="450613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0" name="Oval 149">
            <a:extLst>
              <a:ext uri="{FF2B5EF4-FFF2-40B4-BE49-F238E27FC236}">
                <a16:creationId xmlns:a16="http://schemas.microsoft.com/office/drawing/2014/main" id="{4F46130A-62FD-49D9-9FD1-6D4AC86D5671}"/>
              </a:ext>
            </a:extLst>
          </p:cNvPr>
          <p:cNvSpPr/>
          <p:nvPr/>
        </p:nvSpPr>
        <p:spPr bwMode="auto">
          <a:xfrm>
            <a:off x="10605604" y="450613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1" name="Oval 150">
            <a:extLst>
              <a:ext uri="{FF2B5EF4-FFF2-40B4-BE49-F238E27FC236}">
                <a16:creationId xmlns:a16="http://schemas.microsoft.com/office/drawing/2014/main" id="{0276415E-AD90-4047-9397-0C5C2CB71FA3}"/>
              </a:ext>
            </a:extLst>
          </p:cNvPr>
          <p:cNvSpPr/>
          <p:nvPr/>
        </p:nvSpPr>
        <p:spPr bwMode="auto">
          <a:xfrm>
            <a:off x="10459504" y="465601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2" name="Oval 151">
            <a:extLst>
              <a:ext uri="{FF2B5EF4-FFF2-40B4-BE49-F238E27FC236}">
                <a16:creationId xmlns:a16="http://schemas.microsoft.com/office/drawing/2014/main" id="{C813E82D-8E49-43D8-98FA-F3C758D848D2}"/>
              </a:ext>
            </a:extLst>
          </p:cNvPr>
          <p:cNvSpPr/>
          <p:nvPr/>
        </p:nvSpPr>
        <p:spPr bwMode="auto">
          <a:xfrm>
            <a:off x="10605604" y="465601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3" name="Oval 152">
            <a:extLst>
              <a:ext uri="{FF2B5EF4-FFF2-40B4-BE49-F238E27FC236}">
                <a16:creationId xmlns:a16="http://schemas.microsoft.com/office/drawing/2014/main" id="{4A33325D-4478-4492-87C9-C481E39D4758}"/>
              </a:ext>
            </a:extLst>
          </p:cNvPr>
          <p:cNvSpPr/>
          <p:nvPr/>
        </p:nvSpPr>
        <p:spPr bwMode="auto">
          <a:xfrm>
            <a:off x="10459504" y="4805903"/>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4" name="Oval 153">
            <a:extLst>
              <a:ext uri="{FF2B5EF4-FFF2-40B4-BE49-F238E27FC236}">
                <a16:creationId xmlns:a16="http://schemas.microsoft.com/office/drawing/2014/main" id="{2D7073CB-30DF-4FAF-9AAB-A8C950306C74}"/>
              </a:ext>
            </a:extLst>
          </p:cNvPr>
          <p:cNvSpPr/>
          <p:nvPr/>
        </p:nvSpPr>
        <p:spPr bwMode="auto">
          <a:xfrm>
            <a:off x="10605604" y="4805903"/>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5" name="Oval 154">
            <a:extLst>
              <a:ext uri="{FF2B5EF4-FFF2-40B4-BE49-F238E27FC236}">
                <a16:creationId xmlns:a16="http://schemas.microsoft.com/office/drawing/2014/main" id="{89214663-BC16-4364-9EC4-50BABCCC4EB5}"/>
              </a:ext>
            </a:extLst>
          </p:cNvPr>
          <p:cNvSpPr/>
          <p:nvPr/>
        </p:nvSpPr>
        <p:spPr bwMode="auto">
          <a:xfrm>
            <a:off x="11020189" y="4512151"/>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6" name="Oval 155">
            <a:extLst>
              <a:ext uri="{FF2B5EF4-FFF2-40B4-BE49-F238E27FC236}">
                <a16:creationId xmlns:a16="http://schemas.microsoft.com/office/drawing/2014/main" id="{B977E5D0-C47B-46AF-894B-1D3B331E7278}"/>
              </a:ext>
            </a:extLst>
          </p:cNvPr>
          <p:cNvSpPr/>
          <p:nvPr/>
        </p:nvSpPr>
        <p:spPr bwMode="auto">
          <a:xfrm>
            <a:off x="11166289" y="4512151"/>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7" name="Oval 156">
            <a:extLst>
              <a:ext uri="{FF2B5EF4-FFF2-40B4-BE49-F238E27FC236}">
                <a16:creationId xmlns:a16="http://schemas.microsoft.com/office/drawing/2014/main" id="{45B1E01B-2DEB-4039-A5C4-1A79E331B5E1}"/>
              </a:ext>
            </a:extLst>
          </p:cNvPr>
          <p:cNvSpPr/>
          <p:nvPr/>
        </p:nvSpPr>
        <p:spPr bwMode="auto">
          <a:xfrm>
            <a:off x="11020189" y="466203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8" name="Oval 157">
            <a:extLst>
              <a:ext uri="{FF2B5EF4-FFF2-40B4-BE49-F238E27FC236}">
                <a16:creationId xmlns:a16="http://schemas.microsoft.com/office/drawing/2014/main" id="{1A0F0FAA-9826-4A99-A4A4-82FE976FE4C3}"/>
              </a:ext>
            </a:extLst>
          </p:cNvPr>
          <p:cNvSpPr/>
          <p:nvPr/>
        </p:nvSpPr>
        <p:spPr bwMode="auto">
          <a:xfrm>
            <a:off x="11166289" y="466203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9" name="Oval 158">
            <a:extLst>
              <a:ext uri="{FF2B5EF4-FFF2-40B4-BE49-F238E27FC236}">
                <a16:creationId xmlns:a16="http://schemas.microsoft.com/office/drawing/2014/main" id="{762056C9-53AE-4D20-8363-6B32DBEEC2E1}"/>
              </a:ext>
            </a:extLst>
          </p:cNvPr>
          <p:cNvSpPr/>
          <p:nvPr/>
        </p:nvSpPr>
        <p:spPr bwMode="auto">
          <a:xfrm>
            <a:off x="11020189" y="481191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60" name="Oval 159">
            <a:extLst>
              <a:ext uri="{FF2B5EF4-FFF2-40B4-BE49-F238E27FC236}">
                <a16:creationId xmlns:a16="http://schemas.microsoft.com/office/drawing/2014/main" id="{7AC2FE71-9628-4829-BD3A-8BB1C71056F2}"/>
              </a:ext>
            </a:extLst>
          </p:cNvPr>
          <p:cNvSpPr/>
          <p:nvPr/>
        </p:nvSpPr>
        <p:spPr bwMode="auto">
          <a:xfrm>
            <a:off x="11166289" y="481191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4" name="TextBox 173">
            <a:extLst>
              <a:ext uri="{FF2B5EF4-FFF2-40B4-BE49-F238E27FC236}">
                <a16:creationId xmlns:a16="http://schemas.microsoft.com/office/drawing/2014/main" id="{EF5CE8E3-F0D7-4E21-8E9D-1008BC06B9D5}"/>
              </a:ext>
            </a:extLst>
          </p:cNvPr>
          <p:cNvSpPr txBox="1"/>
          <p:nvPr/>
        </p:nvSpPr>
        <p:spPr>
          <a:xfrm>
            <a:off x="10316509" y="5200363"/>
            <a:ext cx="1040828" cy="182880"/>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Configure SNAT </a:t>
            </a:r>
            <a:r>
              <a:rPr lang="en-US" sz="1050">
                <a:latin typeface="Segoe UI Semibold"/>
              </a:rPr>
              <a:t>ports per VM</a:t>
            </a:r>
          </a:p>
        </p:txBody>
      </p:sp>
      <p:grpSp>
        <p:nvGrpSpPr>
          <p:cNvPr id="54" name="Group 53">
            <a:extLst>
              <a:ext uri="{FF2B5EF4-FFF2-40B4-BE49-F238E27FC236}">
                <a16:creationId xmlns:a16="http://schemas.microsoft.com/office/drawing/2014/main" id="{3B73A6E0-E3D0-415E-BC1A-8BBECE26C0DC}"/>
              </a:ext>
            </a:extLst>
          </p:cNvPr>
          <p:cNvGrpSpPr/>
          <p:nvPr/>
        </p:nvGrpSpPr>
        <p:grpSpPr>
          <a:xfrm>
            <a:off x="10505103" y="2543355"/>
            <a:ext cx="274320" cy="274320"/>
            <a:chOff x="10378103" y="2632255"/>
            <a:chExt cx="274320" cy="274320"/>
          </a:xfrm>
        </p:grpSpPr>
        <p:sp>
          <p:nvSpPr>
            <p:cNvPr id="228" name="Oval 227">
              <a:extLst>
                <a:ext uri="{FF2B5EF4-FFF2-40B4-BE49-F238E27FC236}">
                  <a16:creationId xmlns:a16="http://schemas.microsoft.com/office/drawing/2014/main" id="{1EA7C31D-A749-4258-8861-2D291AABA17B}"/>
                </a:ext>
              </a:extLst>
            </p:cNvPr>
            <p:cNvSpPr/>
            <p:nvPr/>
          </p:nvSpPr>
          <p:spPr bwMode="auto">
            <a:xfrm>
              <a:off x="10378103" y="2632255"/>
              <a:ext cx="274320" cy="274320"/>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9" name="TextBox 228">
              <a:extLst>
                <a:ext uri="{FF2B5EF4-FFF2-40B4-BE49-F238E27FC236}">
                  <a16:creationId xmlns:a16="http://schemas.microsoft.com/office/drawing/2014/main" id="{C0632F31-B728-4C38-9DF6-7FAFCFA8FFA2}"/>
                </a:ext>
              </a:extLst>
            </p:cNvPr>
            <p:cNvSpPr txBox="1"/>
            <p:nvPr/>
          </p:nvSpPr>
          <p:spPr>
            <a:xfrm>
              <a:off x="10392539" y="2688624"/>
              <a:ext cx="245449"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IP</a:t>
              </a:r>
            </a:p>
          </p:txBody>
        </p:sp>
      </p:grpSp>
      <p:sp>
        <p:nvSpPr>
          <p:cNvPr id="161" name="Rectangle 160">
            <a:extLst>
              <a:ext uri="{FF2B5EF4-FFF2-40B4-BE49-F238E27FC236}">
                <a16:creationId xmlns:a16="http://schemas.microsoft.com/office/drawing/2014/main" id="{56D1FB89-B98F-4789-8941-D16A235E8BC9}"/>
              </a:ext>
            </a:extLst>
          </p:cNvPr>
          <p:cNvSpPr/>
          <p:nvPr/>
        </p:nvSpPr>
        <p:spPr>
          <a:xfrm>
            <a:off x="570093" y="1685570"/>
            <a:ext cx="5215632" cy="64633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gradFill>
                  <a:gsLst>
                    <a:gs pos="76991">
                      <a:srgbClr val="D83B01"/>
                    </a:gs>
                    <a:gs pos="62832">
                      <a:srgbClr val="D83B01"/>
                    </a:gs>
                  </a:gsLst>
                  <a:lin ang="5400000" scaled="0"/>
                </a:gradFill>
                <a:latin typeface="Segoe UI Semibold"/>
              </a:rPr>
              <a:t>Deploy high performance, scale, and flexibility in all your network load-balancing scenarios</a:t>
            </a:r>
            <a:endParaRPr kumimoji="0" lang="en-US" sz="18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endParaRPr>
          </a:p>
        </p:txBody>
      </p:sp>
      <p:sp>
        <p:nvSpPr>
          <p:cNvPr id="172" name="Title 43">
            <a:extLst>
              <a:ext uri="{FF2B5EF4-FFF2-40B4-BE49-F238E27FC236}">
                <a16:creationId xmlns:a16="http://schemas.microsoft.com/office/drawing/2014/main" id="{5CDD2906-EFAE-46FD-AD15-1EBDC9C2D225}"/>
              </a:ext>
            </a:extLst>
          </p:cNvPr>
          <p:cNvSpPr>
            <a:spLocks noGrp="1"/>
          </p:cNvSpPr>
          <p:nvPr>
            <p:ph type="title"/>
          </p:nvPr>
        </p:nvSpPr>
        <p:spPr>
          <a:xfrm>
            <a:off x="1546860" y="457200"/>
            <a:ext cx="10059922" cy="1107996"/>
          </a:xfrm>
        </p:spPr>
        <p:txBody>
          <a:bodyPr/>
          <a:lstStyle/>
          <a:p>
            <a:r>
              <a:rPr lang="en-US"/>
              <a:t>Standard </a:t>
            </a:r>
            <a:br>
              <a:rPr lang="en-US"/>
            </a:br>
            <a:r>
              <a:rPr lang="en-US"/>
              <a:t>Load Balancer</a:t>
            </a:r>
          </a:p>
        </p:txBody>
      </p:sp>
      <p:grpSp>
        <p:nvGrpSpPr>
          <p:cNvPr id="203" name="Graphic 4">
            <a:extLst>
              <a:ext uri="{FF2B5EF4-FFF2-40B4-BE49-F238E27FC236}">
                <a16:creationId xmlns:a16="http://schemas.microsoft.com/office/drawing/2014/main" id="{D4BE883D-D1BD-4965-BD1D-2E09065EA5E0}"/>
              </a:ext>
            </a:extLst>
          </p:cNvPr>
          <p:cNvGrpSpPr/>
          <p:nvPr/>
        </p:nvGrpSpPr>
        <p:grpSpPr>
          <a:xfrm>
            <a:off x="570093" y="614190"/>
            <a:ext cx="793823" cy="793823"/>
            <a:chOff x="566898" y="438865"/>
            <a:chExt cx="793823" cy="793823"/>
          </a:xfrm>
          <a:effectLst/>
        </p:grpSpPr>
        <p:sp>
          <p:nvSpPr>
            <p:cNvPr id="204" name="Freeform: Shape 203">
              <a:extLst>
                <a:ext uri="{FF2B5EF4-FFF2-40B4-BE49-F238E27FC236}">
                  <a16:creationId xmlns:a16="http://schemas.microsoft.com/office/drawing/2014/main" id="{E1028E1F-F37E-44AF-AA44-8BF3D4D56325}"/>
                </a:ext>
              </a:extLst>
            </p:cNvPr>
            <p:cNvSpPr/>
            <p:nvPr/>
          </p:nvSpPr>
          <p:spPr>
            <a:xfrm>
              <a:off x="566898" y="438865"/>
              <a:ext cx="793823" cy="793823"/>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5240" cap="flat">
              <a:solidFill>
                <a:schemeClr val="accent1"/>
              </a:solid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6088E3C5-6A58-460B-AE29-97F0244AE02A}"/>
                </a:ext>
              </a:extLst>
            </p:cNvPr>
            <p:cNvSpPr/>
            <p:nvPr/>
          </p:nvSpPr>
          <p:spPr>
            <a:xfrm>
              <a:off x="633869" y="505851"/>
              <a:ext cx="656430" cy="641164"/>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5240" cap="flat">
              <a:solidFill>
                <a:schemeClr val="accent1"/>
              </a:solid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7EC1E89-5DFC-4DCB-81EB-BF08E2ED7F43}"/>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5240" cap="flat">
              <a:solidFill>
                <a:schemeClr val="accent1"/>
              </a:solid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7024A6DF-5D42-4D8C-9ABD-6DE5C5DA2B05}"/>
              </a:ext>
            </a:extLst>
          </p:cNvPr>
          <p:cNvGrpSpPr/>
          <p:nvPr/>
        </p:nvGrpSpPr>
        <p:grpSpPr>
          <a:xfrm>
            <a:off x="10989934" y="2543190"/>
            <a:ext cx="683224" cy="267595"/>
            <a:chOff x="11038258" y="2503202"/>
            <a:chExt cx="683224" cy="267595"/>
          </a:xfrm>
        </p:grpSpPr>
        <p:sp>
          <p:nvSpPr>
            <p:cNvPr id="207" name="Rectangle: Rounded Corners 206">
              <a:extLst>
                <a:ext uri="{FF2B5EF4-FFF2-40B4-BE49-F238E27FC236}">
                  <a16:creationId xmlns:a16="http://schemas.microsoft.com/office/drawing/2014/main" id="{78A6C935-D0AE-4F50-85A3-43A9118E5B98}"/>
                </a:ext>
              </a:extLst>
            </p:cNvPr>
            <p:cNvSpPr/>
            <p:nvPr/>
          </p:nvSpPr>
          <p:spPr bwMode="auto">
            <a:xfrm>
              <a:off x="11038258" y="2503202"/>
              <a:ext cx="683224" cy="267595"/>
            </a:xfrm>
            <a:prstGeom prst="round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08" name="TextBox 207">
              <a:extLst>
                <a:ext uri="{FF2B5EF4-FFF2-40B4-BE49-F238E27FC236}">
                  <a16:creationId xmlns:a16="http://schemas.microsoft.com/office/drawing/2014/main" id="{202D0E1A-8655-4F0F-A4F6-990F97BA1833}"/>
                </a:ext>
              </a:extLst>
            </p:cNvPr>
            <p:cNvSpPr txBox="1"/>
            <p:nvPr/>
          </p:nvSpPr>
          <p:spPr>
            <a:xfrm>
              <a:off x="11076668" y="2556208"/>
              <a:ext cx="606405"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IP Prefix</a:t>
              </a:r>
            </a:p>
          </p:txBody>
        </p:sp>
      </p:grpSp>
      <p:cxnSp>
        <p:nvCxnSpPr>
          <p:cNvPr id="225" name="Straight Arrow Connector 224">
            <a:extLst>
              <a:ext uri="{FF2B5EF4-FFF2-40B4-BE49-F238E27FC236}">
                <a16:creationId xmlns:a16="http://schemas.microsoft.com/office/drawing/2014/main" id="{2DF33ADE-21C5-442D-8D03-144161B47A24}"/>
              </a:ext>
            </a:extLst>
          </p:cNvPr>
          <p:cNvCxnSpPr>
            <a:cxnSpLocks/>
          </p:cNvCxnSpPr>
          <p:nvPr/>
        </p:nvCxnSpPr>
        <p:spPr>
          <a:xfrm flipV="1">
            <a:off x="8008673" y="556153"/>
            <a:ext cx="0" cy="27432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20131379-7B47-423B-8DB1-AB404C067164}"/>
              </a:ext>
            </a:extLst>
          </p:cNvPr>
          <p:cNvGrpSpPr/>
          <p:nvPr/>
        </p:nvGrpSpPr>
        <p:grpSpPr>
          <a:xfrm>
            <a:off x="7688633" y="897480"/>
            <a:ext cx="640080" cy="640080"/>
            <a:chOff x="8511020" y="2341602"/>
            <a:chExt cx="640080" cy="640080"/>
          </a:xfrm>
        </p:grpSpPr>
        <p:sp>
          <p:nvSpPr>
            <p:cNvPr id="227" name="Rectangle 226">
              <a:extLst>
                <a:ext uri="{FF2B5EF4-FFF2-40B4-BE49-F238E27FC236}">
                  <a16:creationId xmlns:a16="http://schemas.microsoft.com/office/drawing/2014/main" id="{A75EAE74-230F-48D0-9893-5E858B74799E}"/>
                </a:ext>
              </a:extLst>
            </p:cNvPr>
            <p:cNvSpPr/>
            <p:nvPr/>
          </p:nvSpPr>
          <p:spPr bwMode="auto">
            <a:xfrm>
              <a:off x="8511020" y="2590836"/>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230" name="Graphic 4">
              <a:extLst>
                <a:ext uri="{FF2B5EF4-FFF2-40B4-BE49-F238E27FC236}">
                  <a16:creationId xmlns:a16="http://schemas.microsoft.com/office/drawing/2014/main" id="{986CE9DB-B35A-4F57-98DD-A877750F181E}"/>
                </a:ext>
              </a:extLst>
            </p:cNvPr>
            <p:cNvGrpSpPr/>
            <p:nvPr/>
          </p:nvGrpSpPr>
          <p:grpSpPr>
            <a:xfrm>
              <a:off x="8511020" y="2341602"/>
              <a:ext cx="640080" cy="640080"/>
              <a:chOff x="566898" y="438865"/>
              <a:chExt cx="793823" cy="793822"/>
            </a:xfrm>
            <a:effectLst/>
          </p:grpSpPr>
          <p:sp>
            <p:nvSpPr>
              <p:cNvPr id="233" name="Freeform: Shape 232">
                <a:extLst>
                  <a:ext uri="{FF2B5EF4-FFF2-40B4-BE49-F238E27FC236}">
                    <a16:creationId xmlns:a16="http://schemas.microsoft.com/office/drawing/2014/main" id="{51266A2F-0920-481A-A141-ED23B438368B}"/>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5"/>
                </a:solid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B8218E0D-F8A7-4B92-A392-9C7EC590B5EF}"/>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5"/>
                </a:solid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4993297-F1B2-4FB9-82EE-BCFF52FE9B6F}"/>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5"/>
                </a:solidFill>
                <a:prstDash val="solid"/>
                <a:miter/>
              </a:ln>
            </p:spPr>
            <p:txBody>
              <a:bodyPr rtlCol="0" anchor="ctr"/>
              <a:lstStyle/>
              <a:p>
                <a:endParaRPr lang="en-US"/>
              </a:p>
            </p:txBody>
          </p:sp>
        </p:grpSp>
      </p:grpSp>
      <p:cxnSp>
        <p:nvCxnSpPr>
          <p:cNvPr id="9" name="Straight Connector 8">
            <a:extLst>
              <a:ext uri="{FF2B5EF4-FFF2-40B4-BE49-F238E27FC236}">
                <a16:creationId xmlns:a16="http://schemas.microsoft.com/office/drawing/2014/main" id="{75DAB294-B4A8-4B8A-8258-91B96A85C6E9}"/>
              </a:ext>
            </a:extLst>
          </p:cNvPr>
          <p:cNvCxnSpPr/>
          <p:nvPr/>
        </p:nvCxnSpPr>
        <p:spPr>
          <a:xfrm>
            <a:off x="8001008" y="2284901"/>
            <a:ext cx="0" cy="1137686"/>
          </a:xfrm>
          <a:prstGeom prst="line">
            <a:avLst/>
          </a:prstGeom>
          <a:ln w="19050">
            <a:solidFill>
              <a:schemeClr val="accent5"/>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64A65B1-C9C0-4806-9D96-C2B729419E51}"/>
              </a:ext>
            </a:extLst>
          </p:cNvPr>
          <p:cNvGrpSpPr/>
          <p:nvPr/>
        </p:nvGrpSpPr>
        <p:grpSpPr>
          <a:xfrm>
            <a:off x="6860900" y="2257465"/>
            <a:ext cx="1040828" cy="1194933"/>
            <a:chOff x="6300878" y="4283152"/>
            <a:chExt cx="1040828" cy="1194933"/>
          </a:xfrm>
        </p:grpSpPr>
        <p:sp>
          <p:nvSpPr>
            <p:cNvPr id="262" name="TextBox 261">
              <a:extLst>
                <a:ext uri="{FF2B5EF4-FFF2-40B4-BE49-F238E27FC236}">
                  <a16:creationId xmlns:a16="http://schemas.microsoft.com/office/drawing/2014/main" id="{8266B721-AF44-428B-A042-453ECB0A3E0E}"/>
                </a:ext>
              </a:extLst>
            </p:cNvPr>
            <p:cNvSpPr txBox="1"/>
            <p:nvPr/>
          </p:nvSpPr>
          <p:spPr>
            <a:xfrm>
              <a:off x="6300878" y="5316502"/>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endParaRPr lang="en-US" sz="1050">
                <a:latin typeface="Segoe UI Semibold"/>
              </a:endParaRPr>
            </a:p>
          </p:txBody>
        </p:sp>
        <p:grpSp>
          <p:nvGrpSpPr>
            <p:cNvPr id="10" name="Group 9">
              <a:extLst>
                <a:ext uri="{FF2B5EF4-FFF2-40B4-BE49-F238E27FC236}">
                  <a16:creationId xmlns:a16="http://schemas.microsoft.com/office/drawing/2014/main" id="{35CCC67B-99EE-4397-AC80-8B9CBB5F3999}"/>
                </a:ext>
              </a:extLst>
            </p:cNvPr>
            <p:cNvGrpSpPr/>
            <p:nvPr/>
          </p:nvGrpSpPr>
          <p:grpSpPr>
            <a:xfrm>
              <a:off x="6345382" y="4505436"/>
              <a:ext cx="951820" cy="778081"/>
              <a:chOff x="6345382" y="4505436"/>
              <a:chExt cx="951820" cy="778081"/>
            </a:xfrm>
          </p:grpSpPr>
          <p:grpSp>
            <p:nvGrpSpPr>
              <p:cNvPr id="246" name="Group 25">
                <a:extLst>
                  <a:ext uri="{FF2B5EF4-FFF2-40B4-BE49-F238E27FC236}">
                    <a16:creationId xmlns:a16="http://schemas.microsoft.com/office/drawing/2014/main" id="{5CCFB0C2-5632-44D6-AA13-83C69E425749}"/>
                  </a:ext>
                </a:extLst>
              </p:cNvPr>
              <p:cNvGrpSpPr>
                <a:grpSpLocks noChangeAspect="1"/>
              </p:cNvGrpSpPr>
              <p:nvPr/>
            </p:nvGrpSpPr>
            <p:grpSpPr bwMode="auto">
              <a:xfrm>
                <a:off x="6412907" y="4576037"/>
                <a:ext cx="457022" cy="354303"/>
                <a:chOff x="3689" y="2040"/>
                <a:chExt cx="307" cy="238"/>
              </a:xfrm>
            </p:grpSpPr>
            <p:sp>
              <p:nvSpPr>
                <p:cNvPr id="247" name="Freeform 26">
                  <a:extLst>
                    <a:ext uri="{FF2B5EF4-FFF2-40B4-BE49-F238E27FC236}">
                      <a16:creationId xmlns:a16="http://schemas.microsoft.com/office/drawing/2014/main" id="{CCD8F368-3742-474B-9209-B93BA798390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0" name="Freeform 27">
                  <a:extLst>
                    <a:ext uri="{FF2B5EF4-FFF2-40B4-BE49-F238E27FC236}">
                      <a16:creationId xmlns:a16="http://schemas.microsoft.com/office/drawing/2014/main" id="{D31B6E4B-D699-48B0-B79F-6E5D44294E4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1" name="Freeform 28">
                  <a:extLst>
                    <a:ext uri="{FF2B5EF4-FFF2-40B4-BE49-F238E27FC236}">
                      <a16:creationId xmlns:a16="http://schemas.microsoft.com/office/drawing/2014/main" id="{0F30FBDA-D324-49BA-96D6-EA3B5FFDC65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4" name="Line 29">
                  <a:extLst>
                    <a:ext uri="{FF2B5EF4-FFF2-40B4-BE49-F238E27FC236}">
                      <a16:creationId xmlns:a16="http://schemas.microsoft.com/office/drawing/2014/main" id="{D91E092F-35A1-4B1A-8BCA-F9898516EA1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5" name="Freeform 30">
                  <a:extLst>
                    <a:ext uri="{FF2B5EF4-FFF2-40B4-BE49-F238E27FC236}">
                      <a16:creationId xmlns:a16="http://schemas.microsoft.com/office/drawing/2014/main" id="{34960D41-E35F-4118-9708-E13D636B23B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 name="Rectangle 6">
                <a:extLst>
                  <a:ext uri="{FF2B5EF4-FFF2-40B4-BE49-F238E27FC236}">
                    <a16:creationId xmlns:a16="http://schemas.microsoft.com/office/drawing/2014/main" id="{F5F22BCA-5A53-4D05-9A21-3806697CEC2C}"/>
                  </a:ext>
                </a:extLst>
              </p:cNvPr>
              <p:cNvSpPr/>
              <p:nvPr/>
            </p:nvSpPr>
            <p:spPr bwMode="auto">
              <a:xfrm>
                <a:off x="6345382" y="4505436"/>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263" name="Group 25">
                <a:extLst>
                  <a:ext uri="{FF2B5EF4-FFF2-40B4-BE49-F238E27FC236}">
                    <a16:creationId xmlns:a16="http://schemas.microsoft.com/office/drawing/2014/main" id="{9DB16662-5110-4AD2-9495-3DA889F2C590}"/>
                  </a:ext>
                </a:extLst>
              </p:cNvPr>
              <p:cNvGrpSpPr>
                <a:grpSpLocks noChangeAspect="1"/>
              </p:cNvGrpSpPr>
              <p:nvPr/>
            </p:nvGrpSpPr>
            <p:grpSpPr bwMode="auto">
              <a:xfrm>
                <a:off x="6503867" y="4650227"/>
                <a:ext cx="457022" cy="354303"/>
                <a:chOff x="3689" y="2040"/>
                <a:chExt cx="307" cy="238"/>
              </a:xfrm>
              <a:solidFill>
                <a:schemeClr val="bg1"/>
              </a:solidFill>
            </p:grpSpPr>
            <p:sp>
              <p:nvSpPr>
                <p:cNvPr id="264" name="Freeform 26">
                  <a:extLst>
                    <a:ext uri="{FF2B5EF4-FFF2-40B4-BE49-F238E27FC236}">
                      <a16:creationId xmlns:a16="http://schemas.microsoft.com/office/drawing/2014/main" id="{D959E01C-C207-4C3D-85D0-3BFD74460260}"/>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5" name="Freeform 27">
                  <a:extLst>
                    <a:ext uri="{FF2B5EF4-FFF2-40B4-BE49-F238E27FC236}">
                      <a16:creationId xmlns:a16="http://schemas.microsoft.com/office/drawing/2014/main" id="{5C6ABFC4-2A8B-419B-8078-C3CBC18C428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6" name="Freeform 28">
                  <a:extLst>
                    <a:ext uri="{FF2B5EF4-FFF2-40B4-BE49-F238E27FC236}">
                      <a16:creationId xmlns:a16="http://schemas.microsoft.com/office/drawing/2014/main" id="{531DCBCB-9F74-492B-B891-AECFFFE5530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7" name="Line 29">
                  <a:extLst>
                    <a:ext uri="{FF2B5EF4-FFF2-40B4-BE49-F238E27FC236}">
                      <a16:creationId xmlns:a16="http://schemas.microsoft.com/office/drawing/2014/main" id="{56B52659-B146-42AC-87CB-D3C414E5ABC2}"/>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8" name="Freeform 30">
                  <a:extLst>
                    <a:ext uri="{FF2B5EF4-FFF2-40B4-BE49-F238E27FC236}">
                      <a16:creationId xmlns:a16="http://schemas.microsoft.com/office/drawing/2014/main" id="{716BB968-DB76-449A-B144-2AD3001EB71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69" name="Group 25">
                <a:extLst>
                  <a:ext uri="{FF2B5EF4-FFF2-40B4-BE49-F238E27FC236}">
                    <a16:creationId xmlns:a16="http://schemas.microsoft.com/office/drawing/2014/main" id="{B50FB977-1FBC-4439-9441-FA398F4A7E26}"/>
                  </a:ext>
                </a:extLst>
              </p:cNvPr>
              <p:cNvGrpSpPr>
                <a:grpSpLocks noChangeAspect="1"/>
              </p:cNvGrpSpPr>
              <p:nvPr/>
            </p:nvGrpSpPr>
            <p:grpSpPr bwMode="auto">
              <a:xfrm>
                <a:off x="6594827" y="4724417"/>
                <a:ext cx="457022" cy="354303"/>
                <a:chOff x="3689" y="2040"/>
                <a:chExt cx="307" cy="238"/>
              </a:xfrm>
              <a:solidFill>
                <a:schemeClr val="bg1"/>
              </a:solidFill>
            </p:grpSpPr>
            <p:sp>
              <p:nvSpPr>
                <p:cNvPr id="270" name="Freeform 26">
                  <a:extLst>
                    <a:ext uri="{FF2B5EF4-FFF2-40B4-BE49-F238E27FC236}">
                      <a16:creationId xmlns:a16="http://schemas.microsoft.com/office/drawing/2014/main" id="{3A4C492C-DB0E-46A4-9DC3-D4E79DB990A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1" name="Freeform 27">
                  <a:extLst>
                    <a:ext uri="{FF2B5EF4-FFF2-40B4-BE49-F238E27FC236}">
                      <a16:creationId xmlns:a16="http://schemas.microsoft.com/office/drawing/2014/main" id="{0B8D9A75-EFCA-4883-A50B-E54C6D6CF402}"/>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2" name="Freeform 28">
                  <a:extLst>
                    <a:ext uri="{FF2B5EF4-FFF2-40B4-BE49-F238E27FC236}">
                      <a16:creationId xmlns:a16="http://schemas.microsoft.com/office/drawing/2014/main" id="{992AF32F-7D9B-436B-857B-963D9EFA048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3" name="Line 29">
                  <a:extLst>
                    <a:ext uri="{FF2B5EF4-FFF2-40B4-BE49-F238E27FC236}">
                      <a16:creationId xmlns:a16="http://schemas.microsoft.com/office/drawing/2014/main" id="{041C4785-F53A-4977-AC14-DB33986282BC}"/>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4" name="Freeform 30">
                  <a:extLst>
                    <a:ext uri="{FF2B5EF4-FFF2-40B4-BE49-F238E27FC236}">
                      <a16:creationId xmlns:a16="http://schemas.microsoft.com/office/drawing/2014/main" id="{91FF2104-7283-4CD2-9983-FFB51D2F656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5" name="Group 25">
                <a:extLst>
                  <a:ext uri="{FF2B5EF4-FFF2-40B4-BE49-F238E27FC236}">
                    <a16:creationId xmlns:a16="http://schemas.microsoft.com/office/drawing/2014/main" id="{C7162BF0-6325-4B78-BC94-6F95076A2FB0}"/>
                  </a:ext>
                </a:extLst>
              </p:cNvPr>
              <p:cNvGrpSpPr>
                <a:grpSpLocks noChangeAspect="1"/>
              </p:cNvGrpSpPr>
              <p:nvPr/>
            </p:nvGrpSpPr>
            <p:grpSpPr bwMode="auto">
              <a:xfrm>
                <a:off x="6685787" y="4798607"/>
                <a:ext cx="457022" cy="354303"/>
                <a:chOff x="3689" y="2040"/>
                <a:chExt cx="307" cy="238"/>
              </a:xfrm>
              <a:solidFill>
                <a:schemeClr val="bg1"/>
              </a:solidFill>
            </p:grpSpPr>
            <p:sp>
              <p:nvSpPr>
                <p:cNvPr id="276" name="Freeform 26">
                  <a:extLst>
                    <a:ext uri="{FF2B5EF4-FFF2-40B4-BE49-F238E27FC236}">
                      <a16:creationId xmlns:a16="http://schemas.microsoft.com/office/drawing/2014/main" id="{07B7422C-0C3A-41F6-9D92-5D79927EAFE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7" name="Freeform 27">
                  <a:extLst>
                    <a:ext uri="{FF2B5EF4-FFF2-40B4-BE49-F238E27FC236}">
                      <a16:creationId xmlns:a16="http://schemas.microsoft.com/office/drawing/2014/main" id="{7CB8B5B4-E542-43E1-BA8D-CC3192AC542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8" name="Freeform 28">
                  <a:extLst>
                    <a:ext uri="{FF2B5EF4-FFF2-40B4-BE49-F238E27FC236}">
                      <a16:creationId xmlns:a16="http://schemas.microsoft.com/office/drawing/2014/main" id="{E44D0F4A-32B3-47AB-9E09-E06C623E5CB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9" name="Line 29">
                  <a:extLst>
                    <a:ext uri="{FF2B5EF4-FFF2-40B4-BE49-F238E27FC236}">
                      <a16:creationId xmlns:a16="http://schemas.microsoft.com/office/drawing/2014/main" id="{091D078A-023A-46C8-9393-CBB53146BD31}"/>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0" name="Freeform 30">
                  <a:extLst>
                    <a:ext uri="{FF2B5EF4-FFF2-40B4-BE49-F238E27FC236}">
                      <a16:creationId xmlns:a16="http://schemas.microsoft.com/office/drawing/2014/main" id="{4628651D-797D-4801-8F01-AC285C84E9F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1" name="Group 25">
                <a:extLst>
                  <a:ext uri="{FF2B5EF4-FFF2-40B4-BE49-F238E27FC236}">
                    <a16:creationId xmlns:a16="http://schemas.microsoft.com/office/drawing/2014/main" id="{13D3F584-E08B-49E5-8506-48D7061DE4B7}"/>
                  </a:ext>
                </a:extLst>
              </p:cNvPr>
              <p:cNvGrpSpPr>
                <a:grpSpLocks noChangeAspect="1"/>
              </p:cNvGrpSpPr>
              <p:nvPr/>
            </p:nvGrpSpPr>
            <p:grpSpPr bwMode="auto">
              <a:xfrm>
                <a:off x="6776748" y="4872798"/>
                <a:ext cx="457022" cy="354303"/>
                <a:chOff x="3689" y="2040"/>
                <a:chExt cx="307" cy="238"/>
              </a:xfrm>
              <a:solidFill>
                <a:schemeClr val="bg1"/>
              </a:solidFill>
            </p:grpSpPr>
            <p:sp>
              <p:nvSpPr>
                <p:cNvPr id="282" name="Freeform 26">
                  <a:extLst>
                    <a:ext uri="{FF2B5EF4-FFF2-40B4-BE49-F238E27FC236}">
                      <a16:creationId xmlns:a16="http://schemas.microsoft.com/office/drawing/2014/main" id="{3974E8DF-1EEB-4F9D-8D9B-F8468B759BC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3" name="Freeform 27">
                  <a:extLst>
                    <a:ext uri="{FF2B5EF4-FFF2-40B4-BE49-F238E27FC236}">
                      <a16:creationId xmlns:a16="http://schemas.microsoft.com/office/drawing/2014/main" id="{6225FB7A-25B9-49E4-85D8-D7DDD5E9FFB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4" name="Freeform 28">
                  <a:extLst>
                    <a:ext uri="{FF2B5EF4-FFF2-40B4-BE49-F238E27FC236}">
                      <a16:creationId xmlns:a16="http://schemas.microsoft.com/office/drawing/2014/main" id="{DFDB5609-6098-4712-8CA8-86983C1495F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5" name="Line 29">
                  <a:extLst>
                    <a:ext uri="{FF2B5EF4-FFF2-40B4-BE49-F238E27FC236}">
                      <a16:creationId xmlns:a16="http://schemas.microsoft.com/office/drawing/2014/main" id="{D998A654-35AA-442B-B585-36E7995523BD}"/>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6" name="Freeform 30">
                  <a:extLst>
                    <a:ext uri="{FF2B5EF4-FFF2-40B4-BE49-F238E27FC236}">
                      <a16:creationId xmlns:a16="http://schemas.microsoft.com/office/drawing/2014/main" id="{93559744-763C-4092-A681-F2C4527E188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19" name="TextBox 318">
              <a:extLst>
                <a:ext uri="{FF2B5EF4-FFF2-40B4-BE49-F238E27FC236}">
                  <a16:creationId xmlns:a16="http://schemas.microsoft.com/office/drawing/2014/main" id="{205867D7-C8E3-4143-A41D-F039EC7B31FB}"/>
                </a:ext>
              </a:extLst>
            </p:cNvPr>
            <p:cNvSpPr txBox="1"/>
            <p:nvPr/>
          </p:nvSpPr>
          <p:spPr>
            <a:xfrm>
              <a:off x="6408559" y="4283152"/>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AZ1</a:t>
              </a:r>
              <a:endParaRPr lang="en-US" sz="1050">
                <a:latin typeface="Segoe UI Semibold"/>
              </a:endParaRPr>
            </a:p>
          </p:txBody>
        </p:sp>
      </p:grpSp>
      <p:grpSp>
        <p:nvGrpSpPr>
          <p:cNvPr id="322" name="Group 321">
            <a:extLst>
              <a:ext uri="{FF2B5EF4-FFF2-40B4-BE49-F238E27FC236}">
                <a16:creationId xmlns:a16="http://schemas.microsoft.com/office/drawing/2014/main" id="{896E347F-3682-42E5-B471-73C7DAFCF364}"/>
              </a:ext>
            </a:extLst>
          </p:cNvPr>
          <p:cNvGrpSpPr/>
          <p:nvPr/>
        </p:nvGrpSpPr>
        <p:grpSpPr>
          <a:xfrm>
            <a:off x="8099347" y="2257465"/>
            <a:ext cx="1040828" cy="1194933"/>
            <a:chOff x="6300878" y="4283152"/>
            <a:chExt cx="1040828" cy="1194933"/>
          </a:xfrm>
        </p:grpSpPr>
        <p:sp>
          <p:nvSpPr>
            <p:cNvPr id="323" name="TextBox 322">
              <a:extLst>
                <a:ext uri="{FF2B5EF4-FFF2-40B4-BE49-F238E27FC236}">
                  <a16:creationId xmlns:a16="http://schemas.microsoft.com/office/drawing/2014/main" id="{F4034456-49E0-4A02-9680-3DDFFF282F72}"/>
                </a:ext>
              </a:extLst>
            </p:cNvPr>
            <p:cNvSpPr txBox="1"/>
            <p:nvPr/>
          </p:nvSpPr>
          <p:spPr>
            <a:xfrm>
              <a:off x="6300878" y="5316502"/>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endParaRPr lang="en-US" sz="1050">
                <a:latin typeface="Segoe UI Semibold"/>
              </a:endParaRPr>
            </a:p>
          </p:txBody>
        </p:sp>
        <p:grpSp>
          <p:nvGrpSpPr>
            <p:cNvPr id="324" name="Group 323">
              <a:extLst>
                <a:ext uri="{FF2B5EF4-FFF2-40B4-BE49-F238E27FC236}">
                  <a16:creationId xmlns:a16="http://schemas.microsoft.com/office/drawing/2014/main" id="{8B3DA9B2-D879-4472-80E5-73A4B007AB3F}"/>
                </a:ext>
              </a:extLst>
            </p:cNvPr>
            <p:cNvGrpSpPr/>
            <p:nvPr/>
          </p:nvGrpSpPr>
          <p:grpSpPr>
            <a:xfrm>
              <a:off x="6345382" y="4505436"/>
              <a:ext cx="951820" cy="778081"/>
              <a:chOff x="6345382" y="4505436"/>
              <a:chExt cx="951820" cy="778081"/>
            </a:xfrm>
          </p:grpSpPr>
          <p:grpSp>
            <p:nvGrpSpPr>
              <p:cNvPr id="326" name="Group 25">
                <a:extLst>
                  <a:ext uri="{FF2B5EF4-FFF2-40B4-BE49-F238E27FC236}">
                    <a16:creationId xmlns:a16="http://schemas.microsoft.com/office/drawing/2014/main" id="{B3352BCD-3A81-496E-8542-E23A330FE851}"/>
                  </a:ext>
                </a:extLst>
              </p:cNvPr>
              <p:cNvGrpSpPr>
                <a:grpSpLocks noChangeAspect="1"/>
              </p:cNvGrpSpPr>
              <p:nvPr/>
            </p:nvGrpSpPr>
            <p:grpSpPr bwMode="auto">
              <a:xfrm>
                <a:off x="6412907" y="4576037"/>
                <a:ext cx="457022" cy="354303"/>
                <a:chOff x="3689" y="2040"/>
                <a:chExt cx="307" cy="238"/>
              </a:xfrm>
            </p:grpSpPr>
            <p:sp>
              <p:nvSpPr>
                <p:cNvPr id="352" name="Freeform 26">
                  <a:extLst>
                    <a:ext uri="{FF2B5EF4-FFF2-40B4-BE49-F238E27FC236}">
                      <a16:creationId xmlns:a16="http://schemas.microsoft.com/office/drawing/2014/main" id="{EB07ED1B-1A8E-4020-B2CE-CFBA33F678A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3" name="Freeform 27">
                  <a:extLst>
                    <a:ext uri="{FF2B5EF4-FFF2-40B4-BE49-F238E27FC236}">
                      <a16:creationId xmlns:a16="http://schemas.microsoft.com/office/drawing/2014/main" id="{8F8F6AFE-B7E3-4D5E-B467-884AAF207B1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4" name="Freeform 28">
                  <a:extLst>
                    <a:ext uri="{FF2B5EF4-FFF2-40B4-BE49-F238E27FC236}">
                      <a16:creationId xmlns:a16="http://schemas.microsoft.com/office/drawing/2014/main" id="{150B063C-B0DF-417E-BF05-7D03CB3E883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5" name="Line 29">
                  <a:extLst>
                    <a:ext uri="{FF2B5EF4-FFF2-40B4-BE49-F238E27FC236}">
                      <a16:creationId xmlns:a16="http://schemas.microsoft.com/office/drawing/2014/main" id="{472A8A0A-8250-4F9C-8668-FB9842201D92}"/>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6" name="Freeform 30">
                  <a:extLst>
                    <a:ext uri="{FF2B5EF4-FFF2-40B4-BE49-F238E27FC236}">
                      <a16:creationId xmlns:a16="http://schemas.microsoft.com/office/drawing/2014/main" id="{D436EA94-AE71-47B8-945B-80432064B360}"/>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327" name="Rectangle 326">
                <a:extLst>
                  <a:ext uri="{FF2B5EF4-FFF2-40B4-BE49-F238E27FC236}">
                    <a16:creationId xmlns:a16="http://schemas.microsoft.com/office/drawing/2014/main" id="{61DB5047-3500-432D-A6F2-43F8D8FBBB71}"/>
                  </a:ext>
                </a:extLst>
              </p:cNvPr>
              <p:cNvSpPr/>
              <p:nvPr/>
            </p:nvSpPr>
            <p:spPr bwMode="auto">
              <a:xfrm>
                <a:off x="6345382" y="4505436"/>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328" name="Group 25">
                <a:extLst>
                  <a:ext uri="{FF2B5EF4-FFF2-40B4-BE49-F238E27FC236}">
                    <a16:creationId xmlns:a16="http://schemas.microsoft.com/office/drawing/2014/main" id="{11361837-209E-4D22-AA7F-AE47DBAB027E}"/>
                  </a:ext>
                </a:extLst>
              </p:cNvPr>
              <p:cNvGrpSpPr>
                <a:grpSpLocks noChangeAspect="1"/>
              </p:cNvGrpSpPr>
              <p:nvPr/>
            </p:nvGrpSpPr>
            <p:grpSpPr bwMode="auto">
              <a:xfrm>
                <a:off x="6503867" y="4650227"/>
                <a:ext cx="457022" cy="354303"/>
                <a:chOff x="3689" y="2040"/>
                <a:chExt cx="307" cy="238"/>
              </a:xfrm>
              <a:solidFill>
                <a:schemeClr val="bg1"/>
              </a:solidFill>
            </p:grpSpPr>
            <p:sp>
              <p:nvSpPr>
                <p:cNvPr id="347" name="Freeform 26">
                  <a:extLst>
                    <a:ext uri="{FF2B5EF4-FFF2-40B4-BE49-F238E27FC236}">
                      <a16:creationId xmlns:a16="http://schemas.microsoft.com/office/drawing/2014/main" id="{D24B300E-2698-4BDF-88F8-7E3EA790B47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8" name="Freeform 27">
                  <a:extLst>
                    <a:ext uri="{FF2B5EF4-FFF2-40B4-BE49-F238E27FC236}">
                      <a16:creationId xmlns:a16="http://schemas.microsoft.com/office/drawing/2014/main" id="{ECBDAB23-0187-493D-B61B-232D86E2549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9" name="Freeform 28">
                  <a:extLst>
                    <a:ext uri="{FF2B5EF4-FFF2-40B4-BE49-F238E27FC236}">
                      <a16:creationId xmlns:a16="http://schemas.microsoft.com/office/drawing/2014/main" id="{D74004C8-728C-4658-BBEF-BBDA10F35D1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0" name="Line 29">
                  <a:extLst>
                    <a:ext uri="{FF2B5EF4-FFF2-40B4-BE49-F238E27FC236}">
                      <a16:creationId xmlns:a16="http://schemas.microsoft.com/office/drawing/2014/main" id="{D950009B-7B25-4E49-AB2E-034BBC823479}"/>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1" name="Freeform 30">
                  <a:extLst>
                    <a:ext uri="{FF2B5EF4-FFF2-40B4-BE49-F238E27FC236}">
                      <a16:creationId xmlns:a16="http://schemas.microsoft.com/office/drawing/2014/main" id="{E1FFF29F-A7E4-46A0-AEC7-9DFB8D6504E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29" name="Group 25">
                <a:extLst>
                  <a:ext uri="{FF2B5EF4-FFF2-40B4-BE49-F238E27FC236}">
                    <a16:creationId xmlns:a16="http://schemas.microsoft.com/office/drawing/2014/main" id="{B6798EC8-645A-4E63-B8AC-C8F6C010758E}"/>
                  </a:ext>
                </a:extLst>
              </p:cNvPr>
              <p:cNvGrpSpPr>
                <a:grpSpLocks noChangeAspect="1"/>
              </p:cNvGrpSpPr>
              <p:nvPr/>
            </p:nvGrpSpPr>
            <p:grpSpPr bwMode="auto">
              <a:xfrm>
                <a:off x="6594827" y="4724417"/>
                <a:ext cx="457022" cy="354303"/>
                <a:chOff x="3689" y="2040"/>
                <a:chExt cx="307" cy="238"/>
              </a:xfrm>
              <a:solidFill>
                <a:schemeClr val="bg1"/>
              </a:solidFill>
            </p:grpSpPr>
            <p:sp>
              <p:nvSpPr>
                <p:cNvPr id="342" name="Freeform 26">
                  <a:extLst>
                    <a:ext uri="{FF2B5EF4-FFF2-40B4-BE49-F238E27FC236}">
                      <a16:creationId xmlns:a16="http://schemas.microsoft.com/office/drawing/2014/main" id="{CBF21171-5AFA-44A4-B7ED-BAD368C7AE4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3" name="Freeform 27">
                  <a:extLst>
                    <a:ext uri="{FF2B5EF4-FFF2-40B4-BE49-F238E27FC236}">
                      <a16:creationId xmlns:a16="http://schemas.microsoft.com/office/drawing/2014/main" id="{1C2EDD27-3C54-49F4-BF9E-60D0F2C30F5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4" name="Freeform 28">
                  <a:extLst>
                    <a:ext uri="{FF2B5EF4-FFF2-40B4-BE49-F238E27FC236}">
                      <a16:creationId xmlns:a16="http://schemas.microsoft.com/office/drawing/2014/main" id="{6E4F5338-B5F2-4052-8442-48C782E5DF9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5" name="Line 29">
                  <a:extLst>
                    <a:ext uri="{FF2B5EF4-FFF2-40B4-BE49-F238E27FC236}">
                      <a16:creationId xmlns:a16="http://schemas.microsoft.com/office/drawing/2014/main" id="{CAE2392A-E61F-46AA-ADCD-1740A7D88B61}"/>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6" name="Freeform 30">
                  <a:extLst>
                    <a:ext uri="{FF2B5EF4-FFF2-40B4-BE49-F238E27FC236}">
                      <a16:creationId xmlns:a16="http://schemas.microsoft.com/office/drawing/2014/main" id="{A7FDEC57-8801-48CF-AF8A-2B2EBEE47F2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0" name="Group 25">
                <a:extLst>
                  <a:ext uri="{FF2B5EF4-FFF2-40B4-BE49-F238E27FC236}">
                    <a16:creationId xmlns:a16="http://schemas.microsoft.com/office/drawing/2014/main" id="{B74DFF7D-EDF8-4E86-9E32-BFD42FB58CC2}"/>
                  </a:ext>
                </a:extLst>
              </p:cNvPr>
              <p:cNvGrpSpPr>
                <a:grpSpLocks noChangeAspect="1"/>
              </p:cNvGrpSpPr>
              <p:nvPr/>
            </p:nvGrpSpPr>
            <p:grpSpPr bwMode="auto">
              <a:xfrm>
                <a:off x="6685787" y="4798607"/>
                <a:ext cx="457022" cy="354303"/>
                <a:chOff x="3689" y="2040"/>
                <a:chExt cx="307" cy="238"/>
              </a:xfrm>
              <a:solidFill>
                <a:schemeClr val="bg1"/>
              </a:solidFill>
            </p:grpSpPr>
            <p:sp>
              <p:nvSpPr>
                <p:cNvPr id="337" name="Freeform 26">
                  <a:extLst>
                    <a:ext uri="{FF2B5EF4-FFF2-40B4-BE49-F238E27FC236}">
                      <a16:creationId xmlns:a16="http://schemas.microsoft.com/office/drawing/2014/main" id="{35F6DBB9-2B9C-43CA-9A1F-217FDDACB8A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8" name="Freeform 27">
                  <a:extLst>
                    <a:ext uri="{FF2B5EF4-FFF2-40B4-BE49-F238E27FC236}">
                      <a16:creationId xmlns:a16="http://schemas.microsoft.com/office/drawing/2014/main" id="{BCA9CCA9-328B-4B81-858D-CE443827919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9" name="Freeform 28">
                  <a:extLst>
                    <a:ext uri="{FF2B5EF4-FFF2-40B4-BE49-F238E27FC236}">
                      <a16:creationId xmlns:a16="http://schemas.microsoft.com/office/drawing/2014/main" id="{9440EBCF-B8ED-4187-B4CF-8E510BB9ECB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0" name="Line 29">
                  <a:extLst>
                    <a:ext uri="{FF2B5EF4-FFF2-40B4-BE49-F238E27FC236}">
                      <a16:creationId xmlns:a16="http://schemas.microsoft.com/office/drawing/2014/main" id="{3DFC421F-53EC-40A6-A8CA-25BE0EC1A6F3}"/>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1" name="Freeform 30">
                  <a:extLst>
                    <a:ext uri="{FF2B5EF4-FFF2-40B4-BE49-F238E27FC236}">
                      <a16:creationId xmlns:a16="http://schemas.microsoft.com/office/drawing/2014/main" id="{B1981F69-762C-447B-B6BC-A416EEE7CD9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1" name="Group 25">
                <a:extLst>
                  <a:ext uri="{FF2B5EF4-FFF2-40B4-BE49-F238E27FC236}">
                    <a16:creationId xmlns:a16="http://schemas.microsoft.com/office/drawing/2014/main" id="{71794B18-86A7-4664-A78C-C81AB9B3EC6A}"/>
                  </a:ext>
                </a:extLst>
              </p:cNvPr>
              <p:cNvGrpSpPr>
                <a:grpSpLocks noChangeAspect="1"/>
              </p:cNvGrpSpPr>
              <p:nvPr/>
            </p:nvGrpSpPr>
            <p:grpSpPr bwMode="auto">
              <a:xfrm>
                <a:off x="6776748" y="4872798"/>
                <a:ext cx="457022" cy="354303"/>
                <a:chOff x="3689" y="2040"/>
                <a:chExt cx="307" cy="238"/>
              </a:xfrm>
              <a:solidFill>
                <a:schemeClr val="bg1"/>
              </a:solidFill>
            </p:grpSpPr>
            <p:sp>
              <p:nvSpPr>
                <p:cNvPr id="332" name="Freeform 26">
                  <a:extLst>
                    <a:ext uri="{FF2B5EF4-FFF2-40B4-BE49-F238E27FC236}">
                      <a16:creationId xmlns:a16="http://schemas.microsoft.com/office/drawing/2014/main" id="{A02B8340-F8F0-45CF-AEFC-0A27C4346E2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3" name="Freeform 27">
                  <a:extLst>
                    <a:ext uri="{FF2B5EF4-FFF2-40B4-BE49-F238E27FC236}">
                      <a16:creationId xmlns:a16="http://schemas.microsoft.com/office/drawing/2014/main" id="{C25E7C10-0C9E-48D5-9FD5-48EEC16F910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4" name="Freeform 28">
                  <a:extLst>
                    <a:ext uri="{FF2B5EF4-FFF2-40B4-BE49-F238E27FC236}">
                      <a16:creationId xmlns:a16="http://schemas.microsoft.com/office/drawing/2014/main" id="{87B527F7-7CF4-4498-887C-F5C785157F3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5" name="Line 29">
                  <a:extLst>
                    <a:ext uri="{FF2B5EF4-FFF2-40B4-BE49-F238E27FC236}">
                      <a16:creationId xmlns:a16="http://schemas.microsoft.com/office/drawing/2014/main" id="{4A3AF34E-57C0-4FE5-8F07-36A755A5AA17}"/>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6" name="Freeform 30">
                  <a:extLst>
                    <a:ext uri="{FF2B5EF4-FFF2-40B4-BE49-F238E27FC236}">
                      <a16:creationId xmlns:a16="http://schemas.microsoft.com/office/drawing/2014/main" id="{ACD0261B-92B2-41D4-8482-0E3BD32134B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25" name="TextBox 324">
              <a:extLst>
                <a:ext uri="{FF2B5EF4-FFF2-40B4-BE49-F238E27FC236}">
                  <a16:creationId xmlns:a16="http://schemas.microsoft.com/office/drawing/2014/main" id="{F2857D68-AE6C-433A-B081-CA921CA961F1}"/>
                </a:ext>
              </a:extLst>
            </p:cNvPr>
            <p:cNvSpPr txBox="1"/>
            <p:nvPr/>
          </p:nvSpPr>
          <p:spPr>
            <a:xfrm>
              <a:off x="6408559" y="4283152"/>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AZ2</a:t>
              </a:r>
              <a:endParaRPr lang="en-US" sz="1050">
                <a:latin typeface="Segoe UI Semibold"/>
              </a:endParaRPr>
            </a:p>
          </p:txBody>
        </p:sp>
      </p:grpSp>
      <p:sp>
        <p:nvSpPr>
          <p:cNvPr id="373" name="TextBox 372">
            <a:extLst>
              <a:ext uri="{FF2B5EF4-FFF2-40B4-BE49-F238E27FC236}">
                <a16:creationId xmlns:a16="http://schemas.microsoft.com/office/drawing/2014/main" id="{2579DD5A-625C-489D-8529-61B3F80B17AF}"/>
              </a:ext>
            </a:extLst>
          </p:cNvPr>
          <p:cNvSpPr txBox="1"/>
          <p:nvPr/>
        </p:nvSpPr>
        <p:spPr>
          <a:xfrm>
            <a:off x="7177839" y="5907936"/>
            <a:ext cx="1040828"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HA Ports for Appliances</a:t>
            </a:r>
          </a:p>
        </p:txBody>
      </p:sp>
      <p:grpSp>
        <p:nvGrpSpPr>
          <p:cNvPr id="381" name="Group 25">
            <a:extLst>
              <a:ext uri="{FF2B5EF4-FFF2-40B4-BE49-F238E27FC236}">
                <a16:creationId xmlns:a16="http://schemas.microsoft.com/office/drawing/2014/main" id="{2E963995-C167-4F13-AADF-152E6ADFC7ED}"/>
              </a:ext>
            </a:extLst>
          </p:cNvPr>
          <p:cNvGrpSpPr>
            <a:grpSpLocks noChangeAspect="1"/>
          </p:cNvGrpSpPr>
          <p:nvPr/>
        </p:nvGrpSpPr>
        <p:grpSpPr bwMode="auto">
          <a:xfrm>
            <a:off x="7771487" y="5346126"/>
            <a:ext cx="457022" cy="354303"/>
            <a:chOff x="3689" y="2040"/>
            <a:chExt cx="307" cy="238"/>
          </a:xfrm>
          <a:solidFill>
            <a:schemeClr val="bg1"/>
          </a:solidFill>
        </p:grpSpPr>
        <p:sp>
          <p:nvSpPr>
            <p:cNvPr id="382" name="Freeform 26">
              <a:extLst>
                <a:ext uri="{FF2B5EF4-FFF2-40B4-BE49-F238E27FC236}">
                  <a16:creationId xmlns:a16="http://schemas.microsoft.com/office/drawing/2014/main" id="{C3B7722F-D94D-4557-AC13-82050BD021A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3" name="Freeform 27">
              <a:extLst>
                <a:ext uri="{FF2B5EF4-FFF2-40B4-BE49-F238E27FC236}">
                  <a16:creationId xmlns:a16="http://schemas.microsoft.com/office/drawing/2014/main" id="{5C06A488-B805-4A4E-89F4-3C01F4B8A7C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4" name="Freeform 28">
              <a:extLst>
                <a:ext uri="{FF2B5EF4-FFF2-40B4-BE49-F238E27FC236}">
                  <a16:creationId xmlns:a16="http://schemas.microsoft.com/office/drawing/2014/main" id="{01F681B6-DA93-4511-AA18-1C0A267D6BB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5" name="Line 29">
              <a:extLst>
                <a:ext uri="{FF2B5EF4-FFF2-40B4-BE49-F238E27FC236}">
                  <a16:creationId xmlns:a16="http://schemas.microsoft.com/office/drawing/2014/main" id="{464FE5B1-47CC-4328-BAF6-5D745F7BAAFF}"/>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6" name="Freeform 30">
              <a:extLst>
                <a:ext uri="{FF2B5EF4-FFF2-40B4-BE49-F238E27FC236}">
                  <a16:creationId xmlns:a16="http://schemas.microsoft.com/office/drawing/2014/main" id="{226C2964-D5B7-4F4F-AD58-5FFF5539B20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07" name="Group 406">
            <a:extLst>
              <a:ext uri="{FF2B5EF4-FFF2-40B4-BE49-F238E27FC236}">
                <a16:creationId xmlns:a16="http://schemas.microsoft.com/office/drawing/2014/main" id="{AD01B3A3-A9DF-4E92-8642-276A910E5F89}"/>
              </a:ext>
            </a:extLst>
          </p:cNvPr>
          <p:cNvGrpSpPr/>
          <p:nvPr/>
        </p:nvGrpSpPr>
        <p:grpSpPr>
          <a:xfrm>
            <a:off x="7402734" y="4462869"/>
            <a:ext cx="640080" cy="640080"/>
            <a:chOff x="8511020" y="2341602"/>
            <a:chExt cx="640080" cy="640080"/>
          </a:xfrm>
        </p:grpSpPr>
        <p:sp>
          <p:nvSpPr>
            <p:cNvPr id="408" name="Rectangle 407">
              <a:extLst>
                <a:ext uri="{FF2B5EF4-FFF2-40B4-BE49-F238E27FC236}">
                  <a16:creationId xmlns:a16="http://schemas.microsoft.com/office/drawing/2014/main" id="{9251C9FD-7F24-45BE-BBAE-03E0A2281109}"/>
                </a:ext>
              </a:extLst>
            </p:cNvPr>
            <p:cNvSpPr/>
            <p:nvPr/>
          </p:nvSpPr>
          <p:spPr bwMode="auto">
            <a:xfrm>
              <a:off x="8511020" y="2590836"/>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409" name="Graphic 4">
              <a:extLst>
                <a:ext uri="{FF2B5EF4-FFF2-40B4-BE49-F238E27FC236}">
                  <a16:creationId xmlns:a16="http://schemas.microsoft.com/office/drawing/2014/main" id="{A4C998C6-DE31-40AA-90E5-D483C646A220}"/>
                </a:ext>
              </a:extLst>
            </p:cNvPr>
            <p:cNvGrpSpPr/>
            <p:nvPr/>
          </p:nvGrpSpPr>
          <p:grpSpPr>
            <a:xfrm>
              <a:off x="8511020" y="2341602"/>
              <a:ext cx="640080" cy="640080"/>
              <a:chOff x="566898" y="438865"/>
              <a:chExt cx="793823" cy="793822"/>
            </a:xfrm>
            <a:effectLst/>
          </p:grpSpPr>
          <p:sp>
            <p:nvSpPr>
              <p:cNvPr id="410" name="Freeform: Shape 409">
                <a:extLst>
                  <a:ext uri="{FF2B5EF4-FFF2-40B4-BE49-F238E27FC236}">
                    <a16:creationId xmlns:a16="http://schemas.microsoft.com/office/drawing/2014/main" id="{BB264522-FEFE-42B1-BE74-0B9A45A57EAA}"/>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5"/>
                </a:solid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492402CA-48F5-4143-8A29-21DE79217B54}"/>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5"/>
                </a:solid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2418A7BE-27F6-4AAC-9BCE-1E2268E5F5AC}"/>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5"/>
                </a:solidFill>
                <a:prstDash val="solid"/>
                <a:miter/>
              </a:ln>
            </p:spPr>
            <p:txBody>
              <a:bodyPr rtlCol="0" anchor="ctr"/>
              <a:lstStyle/>
              <a:p>
                <a:endParaRPr lang="en-US"/>
              </a:p>
            </p:txBody>
          </p:sp>
        </p:grpSp>
      </p:grpSp>
      <p:grpSp>
        <p:nvGrpSpPr>
          <p:cNvPr id="414" name="Group 25">
            <a:extLst>
              <a:ext uri="{FF2B5EF4-FFF2-40B4-BE49-F238E27FC236}">
                <a16:creationId xmlns:a16="http://schemas.microsoft.com/office/drawing/2014/main" id="{99C83426-680E-46A0-BFA7-154C9A45FFB5}"/>
              </a:ext>
            </a:extLst>
          </p:cNvPr>
          <p:cNvGrpSpPr>
            <a:grpSpLocks noChangeAspect="1"/>
          </p:cNvGrpSpPr>
          <p:nvPr/>
        </p:nvGrpSpPr>
        <p:grpSpPr bwMode="auto">
          <a:xfrm>
            <a:off x="6454049" y="4745313"/>
            <a:ext cx="457022" cy="354303"/>
            <a:chOff x="3689" y="2040"/>
            <a:chExt cx="307" cy="238"/>
          </a:xfrm>
          <a:noFill/>
        </p:grpSpPr>
        <p:sp>
          <p:nvSpPr>
            <p:cNvPr id="415" name="Freeform 26">
              <a:extLst>
                <a:ext uri="{FF2B5EF4-FFF2-40B4-BE49-F238E27FC236}">
                  <a16:creationId xmlns:a16="http://schemas.microsoft.com/office/drawing/2014/main" id="{C3D80C56-8623-4ECA-AA1A-AE199C57C19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6" name="Freeform 27">
              <a:extLst>
                <a:ext uri="{FF2B5EF4-FFF2-40B4-BE49-F238E27FC236}">
                  <a16:creationId xmlns:a16="http://schemas.microsoft.com/office/drawing/2014/main" id="{B63F8C62-3A06-4F44-9FDC-382DA7FAA61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7" name="Freeform 28">
              <a:extLst>
                <a:ext uri="{FF2B5EF4-FFF2-40B4-BE49-F238E27FC236}">
                  <a16:creationId xmlns:a16="http://schemas.microsoft.com/office/drawing/2014/main" id="{2A11D783-E578-4A3A-ADE5-992895C194C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8" name="Line 29">
              <a:extLst>
                <a:ext uri="{FF2B5EF4-FFF2-40B4-BE49-F238E27FC236}">
                  <a16:creationId xmlns:a16="http://schemas.microsoft.com/office/drawing/2014/main" id="{B2D2608C-7465-4509-866D-71C3081F102B}"/>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9" name="Freeform 30">
              <a:extLst>
                <a:ext uri="{FF2B5EF4-FFF2-40B4-BE49-F238E27FC236}">
                  <a16:creationId xmlns:a16="http://schemas.microsoft.com/office/drawing/2014/main" id="{A884B999-AC57-4E05-B05E-BAF6D24B8EF0}"/>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20" name="Group 25">
            <a:extLst>
              <a:ext uri="{FF2B5EF4-FFF2-40B4-BE49-F238E27FC236}">
                <a16:creationId xmlns:a16="http://schemas.microsoft.com/office/drawing/2014/main" id="{DB6D78D7-A54B-43E4-8A06-743E48D3A91A}"/>
              </a:ext>
            </a:extLst>
          </p:cNvPr>
          <p:cNvGrpSpPr>
            <a:grpSpLocks noChangeAspect="1"/>
          </p:cNvGrpSpPr>
          <p:nvPr/>
        </p:nvGrpSpPr>
        <p:grpSpPr bwMode="auto">
          <a:xfrm>
            <a:off x="8539943" y="4758710"/>
            <a:ext cx="457022" cy="354303"/>
            <a:chOff x="3689" y="2040"/>
            <a:chExt cx="307" cy="238"/>
          </a:xfrm>
          <a:noFill/>
        </p:grpSpPr>
        <p:sp>
          <p:nvSpPr>
            <p:cNvPr id="421" name="Freeform 26">
              <a:extLst>
                <a:ext uri="{FF2B5EF4-FFF2-40B4-BE49-F238E27FC236}">
                  <a16:creationId xmlns:a16="http://schemas.microsoft.com/office/drawing/2014/main" id="{6BDF845A-B848-47FF-8A6D-1785F329775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2" name="Freeform 27">
              <a:extLst>
                <a:ext uri="{FF2B5EF4-FFF2-40B4-BE49-F238E27FC236}">
                  <a16:creationId xmlns:a16="http://schemas.microsoft.com/office/drawing/2014/main" id="{D33D5A21-4338-4AED-9DD1-621C25DBEF2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3" name="Freeform 28">
              <a:extLst>
                <a:ext uri="{FF2B5EF4-FFF2-40B4-BE49-F238E27FC236}">
                  <a16:creationId xmlns:a16="http://schemas.microsoft.com/office/drawing/2014/main" id="{2EE7A43F-4E30-48CF-949D-BE1C4CFE9B9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4" name="Line 29">
              <a:extLst>
                <a:ext uri="{FF2B5EF4-FFF2-40B4-BE49-F238E27FC236}">
                  <a16:creationId xmlns:a16="http://schemas.microsoft.com/office/drawing/2014/main" id="{69C1FDBF-F484-4075-8C5D-B93EF49BB33C}"/>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5" name="Freeform 30">
              <a:extLst>
                <a:ext uri="{FF2B5EF4-FFF2-40B4-BE49-F238E27FC236}">
                  <a16:creationId xmlns:a16="http://schemas.microsoft.com/office/drawing/2014/main" id="{E3203E03-3E33-4C9E-ADC1-75300E3409D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ED467AEE-2E16-4EBF-8F58-45A10F35C8D0}"/>
              </a:ext>
            </a:extLst>
          </p:cNvPr>
          <p:cNvGrpSpPr/>
          <p:nvPr/>
        </p:nvGrpSpPr>
        <p:grpSpPr>
          <a:xfrm>
            <a:off x="7932569" y="4941523"/>
            <a:ext cx="475806" cy="323174"/>
            <a:chOff x="7877120" y="4789126"/>
            <a:chExt cx="475806" cy="274320"/>
          </a:xfrm>
        </p:grpSpPr>
        <p:cxnSp>
          <p:nvCxnSpPr>
            <p:cNvPr id="427" name="Straight Arrow Connector 426">
              <a:extLst>
                <a:ext uri="{FF2B5EF4-FFF2-40B4-BE49-F238E27FC236}">
                  <a16:creationId xmlns:a16="http://schemas.microsoft.com/office/drawing/2014/main" id="{716BED60-0C70-43F3-9F99-D0D711E9481B}"/>
                </a:ext>
              </a:extLst>
            </p:cNvPr>
            <p:cNvCxnSpPr>
              <a:cxnSpLocks/>
            </p:cNvCxnSpPr>
            <p:nvPr/>
          </p:nvCxnSpPr>
          <p:spPr>
            <a:xfrm flipV="1">
              <a:off x="7877792" y="4789126"/>
              <a:ext cx="0" cy="27432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428" name="Straight Arrow Connector 427">
              <a:extLst>
                <a:ext uri="{FF2B5EF4-FFF2-40B4-BE49-F238E27FC236}">
                  <a16:creationId xmlns:a16="http://schemas.microsoft.com/office/drawing/2014/main" id="{7B576F4A-4F33-4AF2-9209-CD78A0D42B23}"/>
                </a:ext>
              </a:extLst>
            </p:cNvPr>
            <p:cNvCxnSpPr>
              <a:cxnSpLocks/>
            </p:cNvCxnSpPr>
            <p:nvPr/>
          </p:nvCxnSpPr>
          <p:spPr>
            <a:xfrm flipH="1">
              <a:off x="7877120" y="4797302"/>
              <a:ext cx="475806"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CD7B2FE1-E668-4300-A0AD-1694AFB2EC21}"/>
              </a:ext>
            </a:extLst>
          </p:cNvPr>
          <p:cNvGrpSpPr/>
          <p:nvPr/>
        </p:nvGrpSpPr>
        <p:grpSpPr>
          <a:xfrm>
            <a:off x="7011439" y="4941523"/>
            <a:ext cx="482611" cy="323165"/>
            <a:chOff x="6795778" y="4789126"/>
            <a:chExt cx="482611" cy="274320"/>
          </a:xfrm>
        </p:grpSpPr>
        <p:cxnSp>
          <p:nvCxnSpPr>
            <p:cNvPr id="426" name="Straight Arrow Connector 425">
              <a:extLst>
                <a:ext uri="{FF2B5EF4-FFF2-40B4-BE49-F238E27FC236}">
                  <a16:creationId xmlns:a16="http://schemas.microsoft.com/office/drawing/2014/main" id="{84B7F52C-80A8-42D7-A7CB-56D58606D3EB}"/>
                </a:ext>
              </a:extLst>
            </p:cNvPr>
            <p:cNvCxnSpPr>
              <a:cxnSpLocks/>
            </p:cNvCxnSpPr>
            <p:nvPr/>
          </p:nvCxnSpPr>
          <p:spPr>
            <a:xfrm flipV="1">
              <a:off x="7278389" y="4789126"/>
              <a:ext cx="0" cy="27432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429" name="Straight Arrow Connector 428">
              <a:extLst>
                <a:ext uri="{FF2B5EF4-FFF2-40B4-BE49-F238E27FC236}">
                  <a16:creationId xmlns:a16="http://schemas.microsoft.com/office/drawing/2014/main" id="{0A0055B5-3556-47A9-808C-B03089072A05}"/>
                </a:ext>
              </a:extLst>
            </p:cNvPr>
            <p:cNvCxnSpPr>
              <a:cxnSpLocks/>
            </p:cNvCxnSpPr>
            <p:nvPr/>
          </p:nvCxnSpPr>
          <p:spPr>
            <a:xfrm>
              <a:off x="6795778" y="4797302"/>
              <a:ext cx="475806"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sp>
        <p:nvSpPr>
          <p:cNvPr id="430" name="Rectangle 429">
            <a:extLst>
              <a:ext uri="{FF2B5EF4-FFF2-40B4-BE49-F238E27FC236}">
                <a16:creationId xmlns:a16="http://schemas.microsoft.com/office/drawing/2014/main" id="{D68624B0-94EC-4893-9136-56E6D7360BCA}"/>
              </a:ext>
            </a:extLst>
          </p:cNvPr>
          <p:cNvSpPr/>
          <p:nvPr/>
        </p:nvSpPr>
        <p:spPr bwMode="auto">
          <a:xfrm>
            <a:off x="6163539" y="4361587"/>
            <a:ext cx="3161453" cy="1940247"/>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cxnSp>
        <p:nvCxnSpPr>
          <p:cNvPr id="30" name="Straight Connector 29">
            <a:extLst>
              <a:ext uri="{FF2B5EF4-FFF2-40B4-BE49-F238E27FC236}">
                <a16:creationId xmlns:a16="http://schemas.microsoft.com/office/drawing/2014/main" id="{4E1958DD-4B2C-4E93-8D9B-98B7414BE49A}"/>
              </a:ext>
            </a:extLst>
          </p:cNvPr>
          <p:cNvCxnSpPr/>
          <p:nvPr/>
        </p:nvCxnSpPr>
        <p:spPr>
          <a:xfrm>
            <a:off x="9747250" y="275516"/>
            <a:ext cx="0" cy="6274653"/>
          </a:xfrm>
          <a:prstGeom prst="line">
            <a:avLst/>
          </a:prstGeom>
          <a:ln w="7620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A452F9D-7178-4A3A-8B4C-EF73605F20E7}"/>
              </a:ext>
            </a:extLst>
          </p:cNvPr>
          <p:cNvCxnSpPr>
            <a:cxnSpLocks/>
          </p:cNvCxnSpPr>
          <p:nvPr/>
        </p:nvCxnSpPr>
        <p:spPr>
          <a:xfrm>
            <a:off x="5918279" y="3959017"/>
            <a:ext cx="3828971" cy="0"/>
          </a:xfrm>
          <a:prstGeom prst="line">
            <a:avLst/>
          </a:prstGeom>
          <a:ln w="7620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7" name="Straight Arrow Connector 436">
            <a:extLst>
              <a:ext uri="{FF2B5EF4-FFF2-40B4-BE49-F238E27FC236}">
                <a16:creationId xmlns:a16="http://schemas.microsoft.com/office/drawing/2014/main" id="{7A070A5E-3D22-4652-AFC4-206684B8974E}"/>
              </a:ext>
            </a:extLst>
          </p:cNvPr>
          <p:cNvCxnSpPr>
            <a:cxnSpLocks/>
          </p:cNvCxnSpPr>
          <p:nvPr/>
        </p:nvCxnSpPr>
        <p:spPr>
          <a:xfrm flipH="1" flipV="1">
            <a:off x="6542129" y="2690041"/>
            <a:ext cx="302102"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438" name="Straight Arrow Connector 437">
            <a:extLst>
              <a:ext uri="{FF2B5EF4-FFF2-40B4-BE49-F238E27FC236}">
                <a16:creationId xmlns:a16="http://schemas.microsoft.com/office/drawing/2014/main" id="{CD7C08C2-F581-4499-8536-BF7E3CBEDE4F}"/>
              </a:ext>
            </a:extLst>
          </p:cNvPr>
          <p:cNvCxnSpPr>
            <a:cxnSpLocks/>
          </p:cNvCxnSpPr>
          <p:nvPr/>
        </p:nvCxnSpPr>
        <p:spPr>
          <a:xfrm flipV="1">
            <a:off x="6538647" y="1417901"/>
            <a:ext cx="0" cy="127214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9" name="Straight Arrow Connector 438">
            <a:extLst>
              <a:ext uri="{FF2B5EF4-FFF2-40B4-BE49-F238E27FC236}">
                <a16:creationId xmlns:a16="http://schemas.microsoft.com/office/drawing/2014/main" id="{9D473CEC-90AE-43B3-B4F0-996D6A5F36F0}"/>
              </a:ext>
            </a:extLst>
          </p:cNvPr>
          <p:cNvCxnSpPr>
            <a:cxnSpLocks/>
          </p:cNvCxnSpPr>
          <p:nvPr/>
        </p:nvCxnSpPr>
        <p:spPr>
          <a:xfrm flipH="1">
            <a:off x="6538647" y="1417901"/>
            <a:ext cx="1188720"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38BC178-568C-4072-BA7D-D2E0A140640B}"/>
              </a:ext>
            </a:extLst>
          </p:cNvPr>
          <p:cNvSpPr/>
          <p:nvPr/>
        </p:nvSpPr>
        <p:spPr bwMode="auto">
          <a:xfrm>
            <a:off x="6492965" y="1676918"/>
            <a:ext cx="85105" cy="68939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48" name="Graphic 47" descr="Heartbeat">
            <a:extLst>
              <a:ext uri="{FF2B5EF4-FFF2-40B4-BE49-F238E27FC236}">
                <a16:creationId xmlns:a16="http://schemas.microsoft.com/office/drawing/2014/main" id="{8C1807C9-0288-4D35-A130-5538BE7EA9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6463" y="1599657"/>
            <a:ext cx="406626" cy="410347"/>
          </a:xfrm>
          <a:prstGeom prst="rect">
            <a:avLst/>
          </a:prstGeom>
        </p:spPr>
      </p:pic>
      <p:pic>
        <p:nvPicPr>
          <p:cNvPr id="57" name="Graphic 56">
            <a:extLst>
              <a:ext uri="{FF2B5EF4-FFF2-40B4-BE49-F238E27FC236}">
                <a16:creationId xmlns:a16="http://schemas.microsoft.com/office/drawing/2014/main" id="{891B6654-FCBD-4B3B-95D9-CF17058FCE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8961" y="541766"/>
            <a:ext cx="328300" cy="328300"/>
          </a:xfrm>
          <a:prstGeom prst="rect">
            <a:avLst/>
          </a:prstGeom>
        </p:spPr>
      </p:pic>
      <p:grpSp>
        <p:nvGrpSpPr>
          <p:cNvPr id="15" name="Group 14">
            <a:extLst>
              <a:ext uri="{FF2B5EF4-FFF2-40B4-BE49-F238E27FC236}">
                <a16:creationId xmlns:a16="http://schemas.microsoft.com/office/drawing/2014/main" id="{A36FE385-C076-4B9E-B8A3-6AFD1B70E9B6}"/>
              </a:ext>
            </a:extLst>
          </p:cNvPr>
          <p:cNvGrpSpPr/>
          <p:nvPr/>
        </p:nvGrpSpPr>
        <p:grpSpPr>
          <a:xfrm>
            <a:off x="11078127" y="1611403"/>
            <a:ext cx="827723" cy="541788"/>
            <a:chOff x="7520298" y="1883221"/>
            <a:chExt cx="827723" cy="271232"/>
          </a:xfrm>
        </p:grpSpPr>
        <p:cxnSp>
          <p:nvCxnSpPr>
            <p:cNvPr id="358" name="Straight Arrow Connector 357">
              <a:extLst>
                <a:ext uri="{FF2B5EF4-FFF2-40B4-BE49-F238E27FC236}">
                  <a16:creationId xmlns:a16="http://schemas.microsoft.com/office/drawing/2014/main" id="{83659923-D1C1-432E-AD60-A1277C5A9C15}"/>
                </a:ext>
              </a:extLst>
            </p:cNvPr>
            <p:cNvCxnSpPr>
              <a:cxnSpLocks/>
            </p:cNvCxnSpPr>
            <p:nvPr/>
          </p:nvCxnSpPr>
          <p:spPr>
            <a:xfrm flipV="1">
              <a:off x="7520913" y="1883221"/>
              <a:ext cx="1" cy="126783"/>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04DBB308-82B2-45C7-AA4E-A639D4E4C8CA}"/>
                </a:ext>
              </a:extLst>
            </p:cNvPr>
            <p:cNvCxnSpPr>
              <a:cxnSpLocks/>
            </p:cNvCxnSpPr>
            <p:nvPr/>
          </p:nvCxnSpPr>
          <p:spPr>
            <a:xfrm flipV="1">
              <a:off x="8348020" y="2008149"/>
              <a:ext cx="1" cy="14630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966F82EB-F672-4C1A-8253-C11E4234DFD3}"/>
                </a:ext>
              </a:extLst>
            </p:cNvPr>
            <p:cNvCxnSpPr>
              <a:cxnSpLocks/>
            </p:cNvCxnSpPr>
            <p:nvPr/>
          </p:nvCxnSpPr>
          <p:spPr>
            <a:xfrm flipH="1">
              <a:off x="7520298" y="2008381"/>
              <a:ext cx="822960"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1EB0D59-3BBC-42BF-B0E7-FFBDA497DED0}"/>
              </a:ext>
            </a:extLst>
          </p:cNvPr>
          <p:cNvGrpSpPr/>
          <p:nvPr/>
        </p:nvGrpSpPr>
        <p:grpSpPr>
          <a:xfrm flipV="1">
            <a:off x="8307308" y="913445"/>
            <a:ext cx="546197" cy="145763"/>
            <a:chOff x="6403259" y="689869"/>
            <a:chExt cx="827723" cy="146304"/>
          </a:xfrm>
        </p:grpSpPr>
        <p:cxnSp>
          <p:nvCxnSpPr>
            <p:cNvPr id="214" name="Straight Arrow Connector 213">
              <a:extLst>
                <a:ext uri="{FF2B5EF4-FFF2-40B4-BE49-F238E27FC236}">
                  <a16:creationId xmlns:a16="http://schemas.microsoft.com/office/drawing/2014/main" id="{DB0EFC5C-1A57-466E-905D-0998BE8285F8}"/>
                </a:ext>
              </a:extLst>
            </p:cNvPr>
            <p:cNvCxnSpPr>
              <a:cxnSpLocks/>
            </p:cNvCxnSpPr>
            <p:nvPr/>
          </p:nvCxnSpPr>
          <p:spPr>
            <a:xfrm flipV="1">
              <a:off x="7230981" y="689869"/>
              <a:ext cx="1" cy="14630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B73F659A-156B-420B-819D-A098D3229EA5}"/>
                </a:ext>
              </a:extLst>
            </p:cNvPr>
            <p:cNvCxnSpPr>
              <a:cxnSpLocks/>
            </p:cNvCxnSpPr>
            <p:nvPr/>
          </p:nvCxnSpPr>
          <p:spPr>
            <a:xfrm flipH="1">
              <a:off x="6403259" y="690101"/>
              <a:ext cx="822960"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8" name="TextBox 217">
            <a:extLst>
              <a:ext uri="{FF2B5EF4-FFF2-40B4-BE49-F238E27FC236}">
                <a16:creationId xmlns:a16="http://schemas.microsoft.com/office/drawing/2014/main" id="{3802D862-020A-41A0-AB6C-FC56C227F878}"/>
              </a:ext>
            </a:extLst>
          </p:cNvPr>
          <p:cNvSpPr txBox="1"/>
          <p:nvPr/>
        </p:nvSpPr>
        <p:spPr>
          <a:xfrm>
            <a:off x="8653803" y="3571845"/>
            <a:ext cx="671190"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VNet</a:t>
            </a:r>
            <a:endParaRPr lang="en-US" sz="1050">
              <a:latin typeface="Segoe UI Semibold"/>
            </a:endParaRPr>
          </a:p>
        </p:txBody>
      </p:sp>
      <p:sp>
        <p:nvSpPr>
          <p:cNvPr id="219" name="TextBox 218">
            <a:extLst>
              <a:ext uri="{FF2B5EF4-FFF2-40B4-BE49-F238E27FC236}">
                <a16:creationId xmlns:a16="http://schemas.microsoft.com/office/drawing/2014/main" id="{0BBDC05B-4098-4E60-97CA-4E7DC832844E}"/>
              </a:ext>
            </a:extLst>
          </p:cNvPr>
          <p:cNvSpPr txBox="1"/>
          <p:nvPr/>
        </p:nvSpPr>
        <p:spPr>
          <a:xfrm>
            <a:off x="8653803" y="6324287"/>
            <a:ext cx="671190"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VNet</a:t>
            </a:r>
            <a:endParaRPr lang="en-US" sz="1050">
              <a:latin typeface="Segoe UI Semibold"/>
            </a:endParaRPr>
          </a:p>
        </p:txBody>
      </p:sp>
      <p:sp>
        <p:nvSpPr>
          <p:cNvPr id="220" name="TextBox 219">
            <a:extLst>
              <a:ext uri="{FF2B5EF4-FFF2-40B4-BE49-F238E27FC236}">
                <a16:creationId xmlns:a16="http://schemas.microsoft.com/office/drawing/2014/main" id="{D2850B48-4406-432C-BE22-9B2EB31BD192}"/>
              </a:ext>
            </a:extLst>
          </p:cNvPr>
          <p:cNvSpPr txBox="1"/>
          <p:nvPr/>
        </p:nvSpPr>
        <p:spPr>
          <a:xfrm>
            <a:off x="10743135" y="5683598"/>
            <a:ext cx="671190"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VNet</a:t>
            </a:r>
            <a:endParaRPr lang="en-US" sz="1050">
              <a:latin typeface="Segoe UI Semibold"/>
            </a:endParaRPr>
          </a:p>
        </p:txBody>
      </p:sp>
      <p:sp>
        <p:nvSpPr>
          <p:cNvPr id="223" name="TextBox 222">
            <a:extLst>
              <a:ext uri="{FF2B5EF4-FFF2-40B4-BE49-F238E27FC236}">
                <a16:creationId xmlns:a16="http://schemas.microsoft.com/office/drawing/2014/main" id="{F3515703-E3B8-4CD8-9C54-67CBF33C033A}"/>
              </a:ext>
            </a:extLst>
          </p:cNvPr>
          <p:cNvSpPr txBox="1"/>
          <p:nvPr/>
        </p:nvSpPr>
        <p:spPr>
          <a:xfrm>
            <a:off x="6025691" y="1964721"/>
            <a:ext cx="1040828"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Health</a:t>
            </a:r>
          </a:p>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Probe</a:t>
            </a:r>
          </a:p>
        </p:txBody>
      </p:sp>
      <p:sp>
        <p:nvSpPr>
          <p:cNvPr id="224" name="TextBox 223">
            <a:extLst>
              <a:ext uri="{FF2B5EF4-FFF2-40B4-BE49-F238E27FC236}">
                <a16:creationId xmlns:a16="http://schemas.microsoft.com/office/drawing/2014/main" id="{CB523D18-413B-44BF-993E-F1BA00FC20AE}"/>
              </a:ext>
            </a:extLst>
          </p:cNvPr>
          <p:cNvSpPr txBox="1"/>
          <p:nvPr/>
        </p:nvSpPr>
        <p:spPr>
          <a:xfrm>
            <a:off x="6058158" y="379745"/>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Inbound</a:t>
            </a:r>
            <a:endParaRPr lang="en-US" sz="1050">
              <a:latin typeface="Segoe UI Semibold"/>
            </a:endParaRPr>
          </a:p>
        </p:txBody>
      </p:sp>
      <p:sp>
        <p:nvSpPr>
          <p:cNvPr id="231" name="TextBox 230">
            <a:extLst>
              <a:ext uri="{FF2B5EF4-FFF2-40B4-BE49-F238E27FC236}">
                <a16:creationId xmlns:a16="http://schemas.microsoft.com/office/drawing/2014/main" id="{0494E75B-3781-4536-A1C8-AD92B6EF7718}"/>
              </a:ext>
            </a:extLst>
          </p:cNvPr>
          <p:cNvSpPr txBox="1"/>
          <p:nvPr/>
        </p:nvSpPr>
        <p:spPr>
          <a:xfrm>
            <a:off x="9921263" y="379744"/>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Outbound</a:t>
            </a:r>
            <a:endParaRPr lang="en-US" sz="1050">
              <a:latin typeface="Segoe UI Semibold"/>
            </a:endParaRPr>
          </a:p>
        </p:txBody>
      </p:sp>
      <p:grpSp>
        <p:nvGrpSpPr>
          <p:cNvPr id="380" name="Group 25">
            <a:extLst>
              <a:ext uri="{FF2B5EF4-FFF2-40B4-BE49-F238E27FC236}">
                <a16:creationId xmlns:a16="http://schemas.microsoft.com/office/drawing/2014/main" id="{DC75C796-8114-409C-BBD6-93B5D5DF15C2}"/>
              </a:ext>
            </a:extLst>
          </p:cNvPr>
          <p:cNvGrpSpPr>
            <a:grpSpLocks noChangeAspect="1"/>
          </p:cNvGrpSpPr>
          <p:nvPr/>
        </p:nvGrpSpPr>
        <p:grpSpPr bwMode="auto">
          <a:xfrm>
            <a:off x="7517771" y="5471780"/>
            <a:ext cx="457022" cy="354303"/>
            <a:chOff x="3689" y="2040"/>
            <a:chExt cx="307" cy="238"/>
          </a:xfrm>
          <a:solidFill>
            <a:schemeClr val="bg1"/>
          </a:solidFill>
        </p:grpSpPr>
        <p:sp>
          <p:nvSpPr>
            <p:cNvPr id="387" name="Freeform 26">
              <a:extLst>
                <a:ext uri="{FF2B5EF4-FFF2-40B4-BE49-F238E27FC236}">
                  <a16:creationId xmlns:a16="http://schemas.microsoft.com/office/drawing/2014/main" id="{93F58E5C-DE66-438B-927A-8FCA6B21E11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8" name="Freeform 27">
              <a:extLst>
                <a:ext uri="{FF2B5EF4-FFF2-40B4-BE49-F238E27FC236}">
                  <a16:creationId xmlns:a16="http://schemas.microsoft.com/office/drawing/2014/main" id="{D80DA49E-B15F-42DF-87E8-CA0A71A98C4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9" name="Freeform 28">
              <a:extLst>
                <a:ext uri="{FF2B5EF4-FFF2-40B4-BE49-F238E27FC236}">
                  <a16:creationId xmlns:a16="http://schemas.microsoft.com/office/drawing/2014/main" id="{65613E3E-EC36-4F0C-87C6-B97A42817B3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90" name="Line 29">
              <a:extLst>
                <a:ext uri="{FF2B5EF4-FFF2-40B4-BE49-F238E27FC236}">
                  <a16:creationId xmlns:a16="http://schemas.microsoft.com/office/drawing/2014/main" id="{54DDC5B5-BF75-4E82-A438-F2991C6FAD95}"/>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91" name="Freeform 30">
              <a:extLst>
                <a:ext uri="{FF2B5EF4-FFF2-40B4-BE49-F238E27FC236}">
                  <a16:creationId xmlns:a16="http://schemas.microsoft.com/office/drawing/2014/main" id="{FD5D0D68-ECA6-46DA-BC61-85943A7F9A8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971634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61"/>
                                        </p:tgtEl>
                                        <p:attrNameLst>
                                          <p:attrName>style.visibility</p:attrName>
                                        </p:attrNameLst>
                                      </p:cBhvr>
                                      <p:to>
                                        <p:strVal val="visible"/>
                                      </p:to>
                                    </p:set>
                                    <p:anim calcmode="lin" valueType="num">
                                      <p:cBhvr additive="base">
                                        <p:cTn id="11" dur="500" fill="hold"/>
                                        <p:tgtEl>
                                          <p:spTgt spid="161"/>
                                        </p:tgtEl>
                                        <p:attrNameLst>
                                          <p:attrName>ppt_x</p:attrName>
                                        </p:attrNameLst>
                                      </p:cBhvr>
                                      <p:tavLst>
                                        <p:tav tm="0">
                                          <p:val>
                                            <p:strVal val="0-#ppt_w/2"/>
                                          </p:val>
                                        </p:tav>
                                        <p:tav tm="100000">
                                          <p:val>
                                            <p:strVal val="#ppt_x"/>
                                          </p:val>
                                        </p:tav>
                                      </p:tavLst>
                                    </p:anim>
                                    <p:anim calcmode="lin" valueType="num">
                                      <p:cBhvr additive="base">
                                        <p:cTn id="12" dur="500" fill="hold"/>
                                        <p:tgtEl>
                                          <p:spTgt spid="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1EFD2D-01BA-4593-97C0-36752506CC71}"/>
              </a:ext>
            </a:extLst>
          </p:cNvPr>
          <p:cNvPicPr>
            <a:picLocks noChangeAspect="1"/>
          </p:cNvPicPr>
          <p:nvPr/>
        </p:nvPicPr>
        <p:blipFill>
          <a:blip r:embed="rId3"/>
          <a:stretch>
            <a:fillRect/>
          </a:stretch>
        </p:blipFill>
        <p:spPr>
          <a:xfrm>
            <a:off x="1564232" y="577048"/>
            <a:ext cx="8300908" cy="6280951"/>
          </a:xfrm>
          <a:prstGeom prst="rect">
            <a:avLst/>
          </a:prstGeom>
        </p:spPr>
      </p:pic>
      <p:sp>
        <p:nvSpPr>
          <p:cNvPr id="17" name="Title 16"/>
          <p:cNvSpPr>
            <a:spLocks noGrp="1"/>
          </p:cNvSpPr>
          <p:nvPr>
            <p:ph type="title"/>
          </p:nvPr>
        </p:nvSpPr>
        <p:spPr/>
        <p:txBody>
          <a:bodyPr/>
          <a:lstStyle/>
          <a:p>
            <a:r>
              <a:rPr lang="en-US" dirty="0"/>
              <a:t>Step Five – Create Spoke01: VNet, VMSS, File Server</a:t>
            </a:r>
          </a:p>
        </p:txBody>
      </p:sp>
      <p:sp>
        <p:nvSpPr>
          <p:cNvPr id="4" name="TextBox 3">
            <a:extLst>
              <a:ext uri="{FF2B5EF4-FFF2-40B4-BE49-F238E27FC236}">
                <a16:creationId xmlns:a16="http://schemas.microsoft.com/office/drawing/2014/main" id="{0CFAD298-3757-43D4-AFD5-EEC12973D400}"/>
              </a:ext>
            </a:extLst>
          </p:cNvPr>
          <p:cNvSpPr txBox="1"/>
          <p:nvPr/>
        </p:nvSpPr>
        <p:spPr>
          <a:xfrm>
            <a:off x="9416143" y="5011341"/>
            <a:ext cx="2775857" cy="1846659"/>
          </a:xfrm>
          <a:prstGeom prst="rect">
            <a:avLst/>
          </a:prstGeom>
          <a:solidFill>
            <a:schemeClr val="bg2"/>
          </a:solidFill>
        </p:spPr>
        <p:txBody>
          <a:bodyPr wrap="square" lIns="0" tIns="0" rIns="0" bIns="0" rtlCol="0">
            <a:spAutoFit/>
          </a:bodyPr>
          <a:lstStyle/>
          <a:p>
            <a:pPr algn="l"/>
            <a:r>
              <a:rPr lang="en-US" sz="2000" dirty="0">
                <a:gradFill>
                  <a:gsLst>
                    <a:gs pos="2917">
                      <a:schemeClr val="tx1"/>
                    </a:gs>
                    <a:gs pos="30000">
                      <a:schemeClr val="tx1"/>
                    </a:gs>
                  </a:gsLst>
                  <a:lin ang="5400000" scaled="0"/>
                </a:gradFill>
              </a:rPr>
              <a:t>Validation: </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Get Load Balancer IP</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RDP to On-Prem</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Open File Explorer</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Browse to:</a:t>
            </a:r>
          </a:p>
          <a:p>
            <a:pPr algn="l"/>
            <a:r>
              <a:rPr lang="en-US" sz="2000" dirty="0">
                <a:gradFill>
                  <a:gsLst>
                    <a:gs pos="2917">
                      <a:schemeClr val="tx1"/>
                    </a:gs>
                    <a:gs pos="30000">
                      <a:schemeClr val="tx1"/>
                    </a:gs>
                  </a:gsLst>
                  <a:lin ang="5400000" scaled="0"/>
                </a:gradFill>
              </a:rPr>
              <a:t>     \\&lt;LB IP&gt;\</a:t>
            </a:r>
            <a:r>
              <a:rPr lang="en-US" sz="2000" dirty="0" err="1">
                <a:gradFill>
                  <a:gsLst>
                    <a:gs pos="2917">
                      <a:schemeClr val="tx1"/>
                    </a:gs>
                    <a:gs pos="30000">
                      <a:schemeClr val="tx1"/>
                    </a:gs>
                  </a:gsLst>
                  <a:lin ang="5400000" scaled="0"/>
                </a:gradFill>
              </a:rPr>
              <a:t>WebShare</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8638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237FA9-915A-48FF-BE8C-FCB92F704A70}"/>
              </a:ext>
            </a:extLst>
          </p:cNvPr>
          <p:cNvSpPr>
            <a:spLocks noGrp="1"/>
          </p:cNvSpPr>
          <p:nvPr>
            <p:ph type="title"/>
          </p:nvPr>
        </p:nvSpPr>
        <p:spPr>
          <a:xfrm>
            <a:off x="1545334" y="457200"/>
            <a:ext cx="10494261" cy="553998"/>
          </a:xfrm>
        </p:spPr>
        <p:txBody>
          <a:bodyPr/>
          <a:lstStyle/>
          <a:p>
            <a:r>
              <a:rPr lang="en-US"/>
              <a:t>Load balancing in Azure’s application delivery suite</a:t>
            </a:r>
          </a:p>
        </p:txBody>
      </p:sp>
      <p:pic>
        <p:nvPicPr>
          <p:cNvPr id="8" name="Graphic 7">
            <a:extLst>
              <a:ext uri="{FF2B5EF4-FFF2-40B4-BE49-F238E27FC236}">
                <a16:creationId xmlns:a16="http://schemas.microsoft.com/office/drawing/2014/main" id="{D1DBEFE0-F143-4D49-93FC-5DD378CEC4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37238" y="3299247"/>
            <a:ext cx="4892140" cy="993760"/>
          </a:xfrm>
          <a:prstGeom prst="rect">
            <a:avLst/>
          </a:prstGeom>
          <a:effectLst/>
        </p:spPr>
      </p:pic>
      <p:sp>
        <p:nvSpPr>
          <p:cNvPr id="9" name="Freeform: Shape 8">
            <a:extLst>
              <a:ext uri="{FF2B5EF4-FFF2-40B4-BE49-F238E27FC236}">
                <a16:creationId xmlns:a16="http://schemas.microsoft.com/office/drawing/2014/main" id="{42B9F084-41FC-4EC2-972C-1C344C550DF7}"/>
              </a:ext>
            </a:extLst>
          </p:cNvPr>
          <p:cNvSpPr/>
          <p:nvPr/>
        </p:nvSpPr>
        <p:spPr>
          <a:xfrm>
            <a:off x="4593090" y="3310614"/>
            <a:ext cx="6117243" cy="938397"/>
          </a:xfrm>
          <a:custGeom>
            <a:avLst/>
            <a:gdLst>
              <a:gd name="connsiteX0" fmla="*/ 0 w 3642444"/>
              <a:gd name="connsiteY0" fmla="*/ 3202926 h 3202926"/>
              <a:gd name="connsiteX1" fmla="*/ 141454 w 3642444"/>
              <a:gd name="connsiteY1" fmla="*/ 0 h 3202926"/>
              <a:gd name="connsiteX2" fmla="*/ 3465627 w 3642444"/>
              <a:gd name="connsiteY2" fmla="*/ 0 h 3202926"/>
              <a:gd name="connsiteX3" fmla="*/ 3642444 w 3642444"/>
              <a:gd name="connsiteY3" fmla="*/ 3187770 h 3202926"/>
              <a:gd name="connsiteX4" fmla="*/ 0 w 3642444"/>
              <a:gd name="connsiteY4" fmla="*/ 3202926 h 320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44" h="3202926">
                <a:moveTo>
                  <a:pt x="0" y="3202926"/>
                </a:moveTo>
                <a:lnTo>
                  <a:pt x="141454" y="0"/>
                </a:lnTo>
                <a:lnTo>
                  <a:pt x="3465627" y="0"/>
                </a:lnTo>
                <a:lnTo>
                  <a:pt x="3642444" y="3187770"/>
                </a:lnTo>
                <a:lnTo>
                  <a:pt x="0" y="3202926"/>
                </a:lnTo>
                <a:close/>
              </a:path>
            </a:pathLst>
          </a:custGeom>
          <a:solidFill>
            <a:schemeClr val="bg1"/>
          </a:solidFill>
          <a:ln w="824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4B8F916B-71ED-4983-89FE-9F20A8E27189}"/>
              </a:ext>
            </a:extLst>
          </p:cNvPr>
          <p:cNvSpPr/>
          <p:nvPr/>
        </p:nvSpPr>
        <p:spPr>
          <a:xfrm>
            <a:off x="6874130" y="3393339"/>
            <a:ext cx="3590670" cy="772945"/>
          </a:xfrm>
          <a:custGeom>
            <a:avLst/>
            <a:gdLst>
              <a:gd name="connsiteX0" fmla="*/ 0 w 3642444"/>
              <a:gd name="connsiteY0" fmla="*/ 3202926 h 3202926"/>
              <a:gd name="connsiteX1" fmla="*/ 141454 w 3642444"/>
              <a:gd name="connsiteY1" fmla="*/ 0 h 3202926"/>
              <a:gd name="connsiteX2" fmla="*/ 3465627 w 3642444"/>
              <a:gd name="connsiteY2" fmla="*/ 0 h 3202926"/>
              <a:gd name="connsiteX3" fmla="*/ 3642444 w 3642444"/>
              <a:gd name="connsiteY3" fmla="*/ 3187770 h 3202926"/>
              <a:gd name="connsiteX4" fmla="*/ 0 w 3642444"/>
              <a:gd name="connsiteY4" fmla="*/ 3202926 h 320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44" h="3202926">
                <a:moveTo>
                  <a:pt x="0" y="3202926"/>
                </a:moveTo>
                <a:lnTo>
                  <a:pt x="141454" y="0"/>
                </a:lnTo>
                <a:lnTo>
                  <a:pt x="3465627" y="0"/>
                </a:lnTo>
                <a:lnTo>
                  <a:pt x="3642444" y="3187770"/>
                </a:lnTo>
                <a:lnTo>
                  <a:pt x="0" y="3202926"/>
                </a:lnTo>
                <a:close/>
              </a:path>
            </a:pathLst>
          </a:custGeom>
          <a:solidFill>
            <a:schemeClr val="bg1"/>
          </a:solidFill>
          <a:ln w="824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67329D1B-8E99-4969-A698-DC7DB8154E89}"/>
              </a:ext>
            </a:extLst>
          </p:cNvPr>
          <p:cNvSpPr txBox="1"/>
          <p:nvPr/>
        </p:nvSpPr>
        <p:spPr>
          <a:xfrm>
            <a:off x="4723378" y="4247490"/>
            <a:ext cx="107273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Region / Zone</a:t>
            </a:r>
          </a:p>
        </p:txBody>
      </p:sp>
      <p:sp>
        <p:nvSpPr>
          <p:cNvPr id="13" name="TextBox 12">
            <a:extLst>
              <a:ext uri="{FF2B5EF4-FFF2-40B4-BE49-F238E27FC236}">
                <a16:creationId xmlns:a16="http://schemas.microsoft.com/office/drawing/2014/main" id="{192B39EE-84B1-4821-8780-365DBE272A06}"/>
              </a:ext>
            </a:extLst>
          </p:cNvPr>
          <p:cNvSpPr txBox="1"/>
          <p:nvPr/>
        </p:nvSpPr>
        <p:spPr>
          <a:xfrm>
            <a:off x="1794420" y="4247490"/>
            <a:ext cx="58702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Global</a:t>
            </a:r>
          </a:p>
        </p:txBody>
      </p:sp>
      <p:pic>
        <p:nvPicPr>
          <p:cNvPr id="15" name="Picture 14">
            <a:extLst>
              <a:ext uri="{FF2B5EF4-FFF2-40B4-BE49-F238E27FC236}">
                <a16:creationId xmlns:a16="http://schemas.microsoft.com/office/drawing/2014/main" id="{9A642185-50C7-4F05-B9B7-8A6194FA53B5}"/>
              </a:ext>
            </a:extLst>
          </p:cNvPr>
          <p:cNvPicPr>
            <a:picLocks noChangeAspect="1"/>
          </p:cNvPicPr>
          <p:nvPr/>
        </p:nvPicPr>
        <p:blipFill>
          <a:blip r:embed="rId4">
            <a:duotone>
              <a:prstClr val="black"/>
              <a:schemeClr val="accent5">
                <a:tint val="45000"/>
                <a:satMod val="400000"/>
              </a:schemeClr>
            </a:duotone>
          </a:blip>
          <a:stretch>
            <a:fillRect/>
          </a:stretch>
        </p:blipFill>
        <p:spPr>
          <a:xfrm>
            <a:off x="8094948" y="3541231"/>
            <a:ext cx="228378" cy="228848"/>
          </a:xfrm>
          <a:prstGeom prst="rect">
            <a:avLst/>
          </a:prstGeom>
        </p:spPr>
      </p:pic>
      <p:pic>
        <p:nvPicPr>
          <p:cNvPr id="16" name="Picture 15">
            <a:extLst>
              <a:ext uri="{FF2B5EF4-FFF2-40B4-BE49-F238E27FC236}">
                <a16:creationId xmlns:a16="http://schemas.microsoft.com/office/drawing/2014/main" id="{1D44EF47-58CC-4519-B576-E54C141EE629}"/>
              </a:ext>
            </a:extLst>
          </p:cNvPr>
          <p:cNvPicPr>
            <a:picLocks noChangeAspect="1"/>
          </p:cNvPicPr>
          <p:nvPr/>
        </p:nvPicPr>
        <p:blipFill>
          <a:blip r:embed="rId5">
            <a:duotone>
              <a:prstClr val="black"/>
              <a:schemeClr val="accent5">
                <a:tint val="45000"/>
                <a:satMod val="400000"/>
              </a:schemeClr>
            </a:duotone>
          </a:blip>
          <a:stretch>
            <a:fillRect/>
          </a:stretch>
        </p:blipFill>
        <p:spPr>
          <a:xfrm>
            <a:off x="5620437" y="3502643"/>
            <a:ext cx="335672" cy="336363"/>
          </a:xfrm>
          <a:prstGeom prst="rect">
            <a:avLst/>
          </a:prstGeom>
        </p:spPr>
      </p:pic>
      <p:pic>
        <p:nvPicPr>
          <p:cNvPr id="17" name="Picture 16">
            <a:extLst>
              <a:ext uri="{FF2B5EF4-FFF2-40B4-BE49-F238E27FC236}">
                <a16:creationId xmlns:a16="http://schemas.microsoft.com/office/drawing/2014/main" id="{8172FA66-E25F-4BAE-9D5B-2DF356DCC3BF}"/>
              </a:ext>
            </a:extLst>
          </p:cNvPr>
          <p:cNvPicPr>
            <a:picLocks noChangeAspect="1"/>
          </p:cNvPicPr>
          <p:nvPr/>
        </p:nvPicPr>
        <p:blipFill>
          <a:blip r:embed="rId6">
            <a:duotone>
              <a:prstClr val="black"/>
              <a:schemeClr val="accent5">
                <a:tint val="45000"/>
                <a:satMod val="400000"/>
              </a:schemeClr>
            </a:duotone>
          </a:blip>
          <a:stretch>
            <a:fillRect/>
          </a:stretch>
        </p:blipFill>
        <p:spPr>
          <a:xfrm>
            <a:off x="8102867" y="3804905"/>
            <a:ext cx="223764" cy="224225"/>
          </a:xfrm>
          <a:prstGeom prst="rect">
            <a:avLst/>
          </a:prstGeom>
        </p:spPr>
      </p:pic>
      <p:pic>
        <p:nvPicPr>
          <p:cNvPr id="18" name="Picture 17">
            <a:extLst>
              <a:ext uri="{FF2B5EF4-FFF2-40B4-BE49-F238E27FC236}">
                <a16:creationId xmlns:a16="http://schemas.microsoft.com/office/drawing/2014/main" id="{CFD67BD3-4C4E-47F8-A7BB-C26D7C32C025}"/>
              </a:ext>
            </a:extLst>
          </p:cNvPr>
          <p:cNvPicPr>
            <a:picLocks noChangeAspect="1"/>
          </p:cNvPicPr>
          <p:nvPr/>
        </p:nvPicPr>
        <p:blipFill>
          <a:blip r:embed="rId7">
            <a:duotone>
              <a:prstClr val="black"/>
              <a:schemeClr val="accent5">
                <a:tint val="45000"/>
                <a:satMod val="400000"/>
              </a:schemeClr>
            </a:duotone>
          </a:blip>
          <a:stretch>
            <a:fillRect/>
          </a:stretch>
        </p:blipFill>
        <p:spPr>
          <a:xfrm>
            <a:off x="5248616" y="3492096"/>
            <a:ext cx="328890" cy="329568"/>
          </a:xfrm>
          <a:prstGeom prst="rect">
            <a:avLst/>
          </a:prstGeom>
        </p:spPr>
      </p:pic>
      <p:pic>
        <p:nvPicPr>
          <p:cNvPr id="19" name="Picture 18">
            <a:extLst>
              <a:ext uri="{FF2B5EF4-FFF2-40B4-BE49-F238E27FC236}">
                <a16:creationId xmlns:a16="http://schemas.microsoft.com/office/drawing/2014/main" id="{BD6F7EC2-0052-47C2-8F04-CBD5EE89FAB6}"/>
              </a:ext>
            </a:extLst>
          </p:cNvPr>
          <p:cNvPicPr>
            <a:picLocks noChangeAspect="1"/>
          </p:cNvPicPr>
          <p:nvPr/>
        </p:nvPicPr>
        <p:blipFill>
          <a:blip r:embed="rId8">
            <a:duotone>
              <a:prstClr val="black"/>
              <a:schemeClr val="accent5">
                <a:tint val="45000"/>
                <a:satMod val="400000"/>
              </a:schemeClr>
            </a:duotone>
          </a:blip>
          <a:stretch>
            <a:fillRect/>
          </a:stretch>
        </p:blipFill>
        <p:spPr>
          <a:xfrm>
            <a:off x="8412531" y="3553823"/>
            <a:ext cx="445938" cy="445938"/>
          </a:xfrm>
          <a:prstGeom prst="rect">
            <a:avLst/>
          </a:prstGeom>
        </p:spPr>
      </p:pic>
      <p:pic>
        <p:nvPicPr>
          <p:cNvPr id="20" name="Picture 19">
            <a:extLst>
              <a:ext uri="{FF2B5EF4-FFF2-40B4-BE49-F238E27FC236}">
                <a16:creationId xmlns:a16="http://schemas.microsoft.com/office/drawing/2014/main" id="{0C6CBCBD-1A44-4AE0-B902-19FF6F63F172}"/>
              </a:ext>
            </a:extLst>
          </p:cNvPr>
          <p:cNvPicPr>
            <a:picLocks noChangeAspect="1"/>
          </p:cNvPicPr>
          <p:nvPr/>
        </p:nvPicPr>
        <p:blipFill>
          <a:blip r:embed="rId9">
            <a:duotone>
              <a:prstClr val="black"/>
              <a:schemeClr val="accent5">
                <a:tint val="45000"/>
                <a:satMod val="400000"/>
              </a:schemeClr>
            </a:duotone>
          </a:blip>
          <a:stretch>
            <a:fillRect/>
          </a:stretch>
        </p:blipFill>
        <p:spPr>
          <a:xfrm>
            <a:off x="8988831" y="3546982"/>
            <a:ext cx="455133" cy="455133"/>
          </a:xfrm>
          <a:prstGeom prst="rect">
            <a:avLst/>
          </a:prstGeom>
        </p:spPr>
      </p:pic>
      <p:grpSp>
        <p:nvGrpSpPr>
          <p:cNvPr id="21" name="Group 20">
            <a:extLst>
              <a:ext uri="{FF2B5EF4-FFF2-40B4-BE49-F238E27FC236}">
                <a16:creationId xmlns:a16="http://schemas.microsoft.com/office/drawing/2014/main" id="{A2534CF0-F321-4993-8F50-476097E1F243}"/>
              </a:ext>
            </a:extLst>
          </p:cNvPr>
          <p:cNvGrpSpPr/>
          <p:nvPr/>
        </p:nvGrpSpPr>
        <p:grpSpPr>
          <a:xfrm>
            <a:off x="5705493" y="2783169"/>
            <a:ext cx="1611343" cy="669065"/>
            <a:chOff x="4147637" y="1008582"/>
            <a:chExt cx="1611343" cy="669065"/>
          </a:xfrm>
        </p:grpSpPr>
        <p:sp>
          <p:nvSpPr>
            <p:cNvPr id="22" name="Rectangle: Rounded Corners 21">
              <a:extLst>
                <a:ext uri="{FF2B5EF4-FFF2-40B4-BE49-F238E27FC236}">
                  <a16:creationId xmlns:a16="http://schemas.microsoft.com/office/drawing/2014/main" id="{0E879EA2-F76A-4322-AD46-0EB0AE8757D5}"/>
                </a:ext>
              </a:extLst>
            </p:cNvPr>
            <p:cNvSpPr/>
            <p:nvPr/>
          </p:nvSpPr>
          <p:spPr>
            <a:xfrm>
              <a:off x="4147637" y="1008582"/>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3FD9FD2F-33C8-494C-8F7D-6BB97C747A13}"/>
                </a:ext>
              </a:extLst>
            </p:cNvPr>
            <p:cNvSpPr txBox="1"/>
            <p:nvPr/>
          </p:nvSpPr>
          <p:spPr>
            <a:xfrm>
              <a:off x="4648989" y="1022408"/>
              <a:ext cx="110999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Standard Load Balancer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1A1A1A"/>
                  </a:solidFill>
                  <a:latin typeface="Segoe UI Light" panose="020B0502040204020203" pitchFamily="34" charset="0"/>
                  <a:cs typeface="Segoe UI Light" panose="020B0502040204020203" pitchFamily="34" charset="0"/>
                </a:rPr>
                <a:t>(Public)</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24" name="Picture 2" descr="Image result for standard load balancer icon">
              <a:extLst>
                <a:ext uri="{FF2B5EF4-FFF2-40B4-BE49-F238E27FC236}">
                  <a16:creationId xmlns:a16="http://schemas.microsoft.com/office/drawing/2014/main" id="{D2B3C066-BCC7-4E00-81AD-1F559B4880E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7885" t="-10981" r="19208"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EBB26EF6-6215-4AF2-BA23-C5D2768FA0DF}"/>
              </a:ext>
            </a:extLst>
          </p:cNvPr>
          <p:cNvGrpSpPr/>
          <p:nvPr/>
        </p:nvGrpSpPr>
        <p:grpSpPr>
          <a:xfrm>
            <a:off x="2812458" y="2787413"/>
            <a:ext cx="1596411" cy="669065"/>
            <a:chOff x="2812458" y="2787413"/>
            <a:chExt cx="1596411" cy="669065"/>
          </a:xfrm>
        </p:grpSpPr>
        <p:sp>
          <p:nvSpPr>
            <p:cNvPr id="14" name="Rectangle: Rounded Corners 13">
              <a:extLst>
                <a:ext uri="{FF2B5EF4-FFF2-40B4-BE49-F238E27FC236}">
                  <a16:creationId xmlns:a16="http://schemas.microsoft.com/office/drawing/2014/main" id="{D49B71C2-BC14-470A-88B6-0E5CC4DA8AAC}"/>
                </a:ext>
              </a:extLst>
            </p:cNvPr>
            <p:cNvSpPr/>
            <p:nvPr/>
          </p:nvSpPr>
          <p:spPr>
            <a:xfrm>
              <a:off x="2812458" y="2787413"/>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5" name="Picture 2" descr="Image result for azure traffic manager logo">
              <a:extLst>
                <a:ext uri="{FF2B5EF4-FFF2-40B4-BE49-F238E27FC236}">
                  <a16:creationId xmlns:a16="http://schemas.microsoft.com/office/drawing/2014/main" id="{4F07C411-4D38-4917-850D-8577464F5E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12458" y="2950367"/>
              <a:ext cx="668516" cy="35097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387F3098-289E-4E2C-9A8D-550105885E52}"/>
                </a:ext>
              </a:extLst>
            </p:cNvPr>
            <p:cNvSpPr txBox="1"/>
            <p:nvPr/>
          </p:nvSpPr>
          <p:spPr>
            <a:xfrm>
              <a:off x="3321001" y="2891111"/>
              <a:ext cx="10878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Traffic Manager</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27" name="Group 26">
            <a:extLst>
              <a:ext uri="{FF2B5EF4-FFF2-40B4-BE49-F238E27FC236}">
                <a16:creationId xmlns:a16="http://schemas.microsoft.com/office/drawing/2014/main" id="{CF2FF82B-16BF-4485-816F-A95AF7B43468}"/>
              </a:ext>
            </a:extLst>
          </p:cNvPr>
          <p:cNvGrpSpPr/>
          <p:nvPr/>
        </p:nvGrpSpPr>
        <p:grpSpPr>
          <a:xfrm>
            <a:off x="5723420" y="1935744"/>
            <a:ext cx="1578483" cy="669065"/>
            <a:chOff x="4961420" y="1804059"/>
            <a:chExt cx="1578483" cy="669065"/>
          </a:xfrm>
        </p:grpSpPr>
        <p:sp>
          <p:nvSpPr>
            <p:cNvPr id="28" name="Rectangle: Rounded Corners 27">
              <a:extLst>
                <a:ext uri="{FF2B5EF4-FFF2-40B4-BE49-F238E27FC236}">
                  <a16:creationId xmlns:a16="http://schemas.microsoft.com/office/drawing/2014/main" id="{9FDABCC4-34E1-48F7-8325-72655149F9C2}"/>
                </a:ext>
              </a:extLst>
            </p:cNvPr>
            <p:cNvSpPr/>
            <p:nvPr/>
          </p:nvSpPr>
          <p:spPr>
            <a:xfrm>
              <a:off x="4961420" y="1804059"/>
              <a:ext cx="1578483"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9" name="Picture 28">
              <a:extLst>
                <a:ext uri="{FF2B5EF4-FFF2-40B4-BE49-F238E27FC236}">
                  <a16:creationId xmlns:a16="http://schemas.microsoft.com/office/drawing/2014/main" id="{22618BB7-E343-4A68-B081-CC82AE5A4D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50498" y="1927505"/>
              <a:ext cx="415804" cy="415804"/>
            </a:xfrm>
            <a:prstGeom prst="rect">
              <a:avLst/>
            </a:prstGeom>
          </p:spPr>
        </p:pic>
        <p:sp>
          <p:nvSpPr>
            <p:cNvPr id="30" name="TextBox 29">
              <a:extLst>
                <a:ext uri="{FF2B5EF4-FFF2-40B4-BE49-F238E27FC236}">
                  <a16:creationId xmlns:a16="http://schemas.microsoft.com/office/drawing/2014/main" id="{FDAF2FD0-1BB3-4F87-9A69-0A75541909AB}"/>
                </a:ext>
              </a:extLst>
            </p:cNvPr>
            <p:cNvSpPr txBox="1"/>
            <p:nvPr/>
          </p:nvSpPr>
          <p:spPr>
            <a:xfrm>
              <a:off x="5429914" y="1904574"/>
              <a:ext cx="10682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31" name="Group 30">
            <a:extLst>
              <a:ext uri="{FF2B5EF4-FFF2-40B4-BE49-F238E27FC236}">
                <a16:creationId xmlns:a16="http://schemas.microsoft.com/office/drawing/2014/main" id="{0B09BF69-52BB-410A-81B1-5B78B4E3046B}"/>
              </a:ext>
            </a:extLst>
          </p:cNvPr>
          <p:cNvGrpSpPr/>
          <p:nvPr/>
        </p:nvGrpSpPr>
        <p:grpSpPr>
          <a:xfrm flipH="1">
            <a:off x="1067595" y="2451908"/>
            <a:ext cx="478498" cy="478496"/>
            <a:chOff x="438150" y="527050"/>
            <a:chExt cx="537826" cy="537825"/>
          </a:xfrm>
        </p:grpSpPr>
        <p:sp>
          <p:nvSpPr>
            <p:cNvPr id="32" name="Oval 25">
              <a:extLst>
                <a:ext uri="{FF2B5EF4-FFF2-40B4-BE49-F238E27FC236}">
                  <a16:creationId xmlns:a16="http://schemas.microsoft.com/office/drawing/2014/main" id="{0254FF68-7C98-4AF9-9422-FD50E14FC51A}"/>
                </a:ext>
              </a:extLst>
            </p:cNvPr>
            <p:cNvSpPr>
              <a:spLocks noChangeArrowheads="1"/>
            </p:cNvSpPr>
            <p:nvPr/>
          </p:nvSpPr>
          <p:spPr bwMode="auto">
            <a:xfrm>
              <a:off x="438150" y="527050"/>
              <a:ext cx="537826" cy="537825"/>
            </a:xfrm>
            <a:prstGeom prst="ellipse">
              <a:avLst/>
            </a:prstGeom>
            <a:solidFill>
              <a:srgbClr val="FFFFFF"/>
            </a:solidFill>
            <a:ln w="25400" cap="flat">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23">
              <a:extLst>
                <a:ext uri="{FF2B5EF4-FFF2-40B4-BE49-F238E27FC236}">
                  <a16:creationId xmlns:a16="http://schemas.microsoft.com/office/drawing/2014/main" id="{11EAF7CD-5527-4238-B6D9-D9EFC255A45A}"/>
                </a:ext>
              </a:extLst>
            </p:cNvPr>
            <p:cNvSpPr>
              <a:spLocks/>
            </p:cNvSpPr>
            <p:nvPr/>
          </p:nvSpPr>
          <p:spPr bwMode="auto">
            <a:xfrm>
              <a:off x="592369" y="795314"/>
              <a:ext cx="229386" cy="141260"/>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Oval 24">
              <a:extLst>
                <a:ext uri="{FF2B5EF4-FFF2-40B4-BE49-F238E27FC236}">
                  <a16:creationId xmlns:a16="http://schemas.microsoft.com/office/drawing/2014/main" id="{88D4CB71-9E2B-4BD2-B9DD-2FF6B43FF2CC}"/>
                </a:ext>
              </a:extLst>
            </p:cNvPr>
            <p:cNvSpPr>
              <a:spLocks noChangeArrowheads="1"/>
            </p:cNvSpPr>
            <p:nvPr/>
          </p:nvSpPr>
          <p:spPr bwMode="auto">
            <a:xfrm>
              <a:off x="632545" y="646279"/>
              <a:ext cx="149036" cy="149036"/>
            </a:xfrm>
            <a:prstGeom prst="ellipse">
              <a:avLst/>
            </a:prstGeom>
            <a:noFill/>
            <a:ln w="254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7AC8A84D-CC79-44D8-89D7-A49EC6BD1299}"/>
              </a:ext>
            </a:extLst>
          </p:cNvPr>
          <p:cNvGrpSpPr/>
          <p:nvPr/>
        </p:nvGrpSpPr>
        <p:grpSpPr>
          <a:xfrm>
            <a:off x="1948694" y="2518768"/>
            <a:ext cx="445713" cy="342858"/>
            <a:chOff x="3550089" y="1921607"/>
            <a:chExt cx="575761" cy="365761"/>
          </a:xfrm>
        </p:grpSpPr>
        <p:sp>
          <p:nvSpPr>
            <p:cNvPr id="36" name="Freeform: Shape 35">
              <a:extLst>
                <a:ext uri="{FF2B5EF4-FFF2-40B4-BE49-F238E27FC236}">
                  <a16:creationId xmlns:a16="http://schemas.microsoft.com/office/drawing/2014/main" id="{B90E0AAC-1DCF-4022-9FBC-D67BBBDDA6E3}"/>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6BD41B6B-AE83-4C37-A182-BFAE01D48E96}"/>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Oval 37">
              <a:extLst>
                <a:ext uri="{FF2B5EF4-FFF2-40B4-BE49-F238E27FC236}">
                  <a16:creationId xmlns:a16="http://schemas.microsoft.com/office/drawing/2014/main" id="{E1BC8A65-7226-4010-9D45-DF060043B54B}"/>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D458A718-8B00-4177-A438-4226A5D274AB}"/>
              </a:ext>
            </a:extLst>
          </p:cNvPr>
          <p:cNvGrpSpPr/>
          <p:nvPr/>
        </p:nvGrpSpPr>
        <p:grpSpPr>
          <a:xfrm>
            <a:off x="4836874" y="2518767"/>
            <a:ext cx="445713" cy="342858"/>
            <a:chOff x="3550089" y="1921607"/>
            <a:chExt cx="575761" cy="365761"/>
          </a:xfrm>
        </p:grpSpPr>
        <p:sp>
          <p:nvSpPr>
            <p:cNvPr id="40" name="Freeform: Shape 39">
              <a:extLst>
                <a:ext uri="{FF2B5EF4-FFF2-40B4-BE49-F238E27FC236}">
                  <a16:creationId xmlns:a16="http://schemas.microsoft.com/office/drawing/2014/main" id="{7BD26121-5840-4AFF-828B-602F1FEEEEEF}"/>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B901C4F-F604-429C-92F0-758090D7E4A6}"/>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Oval 41">
              <a:extLst>
                <a:ext uri="{FF2B5EF4-FFF2-40B4-BE49-F238E27FC236}">
                  <a16:creationId xmlns:a16="http://schemas.microsoft.com/office/drawing/2014/main" id="{FE5FF2F0-13A8-4BD9-866C-F422FFED6866}"/>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C57B3855-E9C4-4312-846F-41FD400631AC}"/>
              </a:ext>
            </a:extLst>
          </p:cNvPr>
          <p:cNvGrpSpPr/>
          <p:nvPr/>
        </p:nvGrpSpPr>
        <p:grpSpPr>
          <a:xfrm rot="10800000">
            <a:off x="7678194" y="2517023"/>
            <a:ext cx="445713" cy="342858"/>
            <a:chOff x="3550089" y="1921607"/>
            <a:chExt cx="575761" cy="365761"/>
          </a:xfrm>
        </p:grpSpPr>
        <p:sp>
          <p:nvSpPr>
            <p:cNvPr id="44" name="Freeform: Shape 43">
              <a:extLst>
                <a:ext uri="{FF2B5EF4-FFF2-40B4-BE49-F238E27FC236}">
                  <a16:creationId xmlns:a16="http://schemas.microsoft.com/office/drawing/2014/main" id="{F72B9913-588E-4A89-8A6E-19559FCF5BBB}"/>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C80FF5B-3C1B-4074-ADE5-3174C8C885D1}"/>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Oval 45">
              <a:extLst>
                <a:ext uri="{FF2B5EF4-FFF2-40B4-BE49-F238E27FC236}">
                  <a16:creationId xmlns:a16="http://schemas.microsoft.com/office/drawing/2014/main" id="{FC4D6CA5-4BE4-4BFB-9079-A2CAFE313985}"/>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8E864164-EA35-43C0-BF42-C3287E16031D}"/>
              </a:ext>
            </a:extLst>
          </p:cNvPr>
          <p:cNvGrpSpPr/>
          <p:nvPr/>
        </p:nvGrpSpPr>
        <p:grpSpPr>
          <a:xfrm>
            <a:off x="8494596" y="2764257"/>
            <a:ext cx="1626276" cy="669065"/>
            <a:chOff x="4147637" y="1008582"/>
            <a:chExt cx="1626276" cy="669065"/>
          </a:xfrm>
        </p:grpSpPr>
        <p:sp>
          <p:nvSpPr>
            <p:cNvPr id="48" name="Rectangle: Rounded Corners 47">
              <a:extLst>
                <a:ext uri="{FF2B5EF4-FFF2-40B4-BE49-F238E27FC236}">
                  <a16:creationId xmlns:a16="http://schemas.microsoft.com/office/drawing/2014/main" id="{D1638A5F-A19D-4F16-8164-8DAFCCEBD972}"/>
                </a:ext>
              </a:extLst>
            </p:cNvPr>
            <p:cNvSpPr/>
            <p:nvPr/>
          </p:nvSpPr>
          <p:spPr>
            <a:xfrm>
              <a:off x="4147637" y="1008582"/>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81449E5F-B447-46C8-BCF4-5F72569A828B}"/>
                </a:ext>
              </a:extLst>
            </p:cNvPr>
            <p:cNvSpPr txBox="1"/>
            <p:nvPr/>
          </p:nvSpPr>
          <p:spPr>
            <a:xfrm>
              <a:off x="4588143" y="1010661"/>
              <a:ext cx="118577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Standard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 (Internal)</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50" name="Picture 2" descr="Image result for standard load balancer icon">
              <a:extLst>
                <a:ext uri="{FF2B5EF4-FFF2-40B4-BE49-F238E27FC236}">
                  <a16:creationId xmlns:a16="http://schemas.microsoft.com/office/drawing/2014/main" id="{C9E69EF4-855E-4717-A57A-EC5DF4D9E45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7885" t="-10981" r="19208"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72B22837-32CB-4866-8F7B-8920FB047854}"/>
              </a:ext>
            </a:extLst>
          </p:cNvPr>
          <p:cNvGrpSpPr/>
          <p:nvPr/>
        </p:nvGrpSpPr>
        <p:grpSpPr>
          <a:xfrm>
            <a:off x="2812458" y="1935744"/>
            <a:ext cx="1770373" cy="669065"/>
            <a:chOff x="2050458" y="1804059"/>
            <a:chExt cx="1770373" cy="669065"/>
          </a:xfrm>
        </p:grpSpPr>
        <p:sp>
          <p:nvSpPr>
            <p:cNvPr id="52" name="Rectangle: Rounded Corners 51">
              <a:extLst>
                <a:ext uri="{FF2B5EF4-FFF2-40B4-BE49-F238E27FC236}">
                  <a16:creationId xmlns:a16="http://schemas.microsoft.com/office/drawing/2014/main" id="{D10F757F-B2C1-4E47-B451-C6CDA9BD40A6}"/>
                </a:ext>
              </a:extLst>
            </p:cNvPr>
            <p:cNvSpPr/>
            <p:nvPr/>
          </p:nvSpPr>
          <p:spPr>
            <a:xfrm>
              <a:off x="2050458" y="1804059"/>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3" name="Graphic 52">
              <a:extLst>
                <a:ext uri="{FF2B5EF4-FFF2-40B4-BE49-F238E27FC236}">
                  <a16:creationId xmlns:a16="http://schemas.microsoft.com/office/drawing/2014/main" id="{9AED1840-E313-4236-BAEB-0369657E9E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0431" y="1961122"/>
              <a:ext cx="348570" cy="348570"/>
            </a:xfrm>
            <a:prstGeom prst="rect">
              <a:avLst/>
            </a:prstGeom>
          </p:spPr>
        </p:pic>
        <p:sp>
          <p:nvSpPr>
            <p:cNvPr id="54" name="TextBox 53">
              <a:extLst>
                <a:ext uri="{FF2B5EF4-FFF2-40B4-BE49-F238E27FC236}">
                  <a16:creationId xmlns:a16="http://schemas.microsoft.com/office/drawing/2014/main" id="{AF991D57-34EC-4DC2-9382-1F681388B169}"/>
                </a:ext>
              </a:extLst>
            </p:cNvPr>
            <p:cNvSpPr txBox="1"/>
            <p:nvPr/>
          </p:nvSpPr>
          <p:spPr>
            <a:xfrm>
              <a:off x="2554423" y="1987466"/>
              <a:ext cx="108786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Front Door</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sp>
          <p:nvSpPr>
            <p:cNvPr id="55" name="TextBox 54">
              <a:extLst>
                <a:ext uri="{FF2B5EF4-FFF2-40B4-BE49-F238E27FC236}">
                  <a16:creationId xmlns:a16="http://schemas.microsoft.com/office/drawing/2014/main" id="{B72C4614-294B-41B8-8376-4A99DEA10DA6}"/>
                </a:ext>
              </a:extLst>
            </p:cNvPr>
            <p:cNvSpPr txBox="1"/>
            <p:nvPr/>
          </p:nvSpPr>
          <p:spPr>
            <a:xfrm rot="2525463">
              <a:off x="3091946" y="1829997"/>
              <a:ext cx="728885" cy="261610"/>
            </a:xfrm>
            <a:custGeom>
              <a:avLst/>
              <a:gdLst>
                <a:gd name="connsiteX0" fmla="*/ 0 w 728885"/>
                <a:gd name="connsiteY0" fmla="*/ 258835 h 261610"/>
                <a:gd name="connsiteX1" fmla="*/ 286548 w 728885"/>
                <a:gd name="connsiteY1" fmla="*/ 0 h 261610"/>
                <a:gd name="connsiteX2" fmla="*/ 492577 w 728885"/>
                <a:gd name="connsiteY2" fmla="*/ 0 h 261610"/>
                <a:gd name="connsiteX3" fmla="*/ 728885 w 728885"/>
                <a:gd name="connsiteY3" fmla="*/ 261610 h 261610"/>
                <a:gd name="connsiteX4" fmla="*/ 0 w 728885"/>
                <a:gd name="connsiteY4" fmla="*/ 261609 h 261610"/>
                <a:gd name="connsiteX5" fmla="*/ 0 w 728885"/>
                <a:gd name="connsiteY5" fmla="*/ 258835 h 26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885" h="261610">
                  <a:moveTo>
                    <a:pt x="0" y="258835"/>
                  </a:moveTo>
                  <a:lnTo>
                    <a:pt x="286548" y="0"/>
                  </a:lnTo>
                  <a:lnTo>
                    <a:pt x="492577" y="0"/>
                  </a:lnTo>
                  <a:lnTo>
                    <a:pt x="728885" y="261610"/>
                  </a:lnTo>
                  <a:lnTo>
                    <a:pt x="0" y="261609"/>
                  </a:lnTo>
                  <a:lnTo>
                    <a:pt x="0" y="258835"/>
                  </a:lnTo>
                  <a:close/>
                </a:path>
              </a:pathLst>
            </a:custGeom>
            <a:solidFill>
              <a:srgbClr val="7030A0"/>
            </a:solidFill>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32DA737C-ED21-4B51-AF12-BDDAA48306B2}"/>
                </a:ext>
              </a:extLst>
            </p:cNvPr>
            <p:cNvSpPr/>
            <p:nvPr/>
          </p:nvSpPr>
          <p:spPr>
            <a:xfrm rot="2475568">
              <a:off x="3171806" y="1865699"/>
              <a:ext cx="575799" cy="2308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Preview</a:t>
              </a:r>
            </a:p>
          </p:txBody>
        </p:sp>
      </p:grpSp>
      <p:sp>
        <p:nvSpPr>
          <p:cNvPr id="60" name="Text Placeholder 7">
            <a:extLst>
              <a:ext uri="{FF2B5EF4-FFF2-40B4-BE49-F238E27FC236}">
                <a16:creationId xmlns:a16="http://schemas.microsoft.com/office/drawing/2014/main" id="{43A096E6-0878-4E80-A587-D14C44DCE2C0}"/>
              </a:ext>
            </a:extLst>
          </p:cNvPr>
          <p:cNvSpPr txBox="1">
            <a:spLocks/>
          </p:cNvSpPr>
          <p:nvPr/>
        </p:nvSpPr>
        <p:spPr>
          <a:xfrm>
            <a:off x="586740" y="4709803"/>
            <a:ext cx="3423296"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Global</a:t>
            </a:r>
          </a:p>
        </p:txBody>
      </p:sp>
      <p:sp>
        <p:nvSpPr>
          <p:cNvPr id="61" name="Text Placeholder 8">
            <a:extLst>
              <a:ext uri="{FF2B5EF4-FFF2-40B4-BE49-F238E27FC236}">
                <a16:creationId xmlns:a16="http://schemas.microsoft.com/office/drawing/2014/main" id="{11FEDC19-6D9F-45ED-B607-A3AC94A4B814}"/>
              </a:ext>
            </a:extLst>
          </p:cNvPr>
          <p:cNvSpPr txBox="1">
            <a:spLocks/>
          </p:cNvSpPr>
          <p:nvPr/>
        </p:nvSpPr>
        <p:spPr>
          <a:xfrm>
            <a:off x="586739" y="5236417"/>
            <a:ext cx="3199479" cy="1380453"/>
          </a:xfrm>
          <a:prstGeom prst="rect">
            <a:avLst/>
          </a:prstGeom>
        </p:spPr>
        <p:txBody>
          <a:bodyPr>
            <a:normAutofit fontScale="92500"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to your closest available service region or your on-prem DC. Offload SSL, improve performance / accelerate websites at the Edge. </a:t>
            </a:r>
          </a:p>
        </p:txBody>
      </p:sp>
      <p:sp>
        <p:nvSpPr>
          <p:cNvPr id="62" name="Text Placeholder 9">
            <a:extLst>
              <a:ext uri="{FF2B5EF4-FFF2-40B4-BE49-F238E27FC236}">
                <a16:creationId xmlns:a16="http://schemas.microsoft.com/office/drawing/2014/main" id="{31633C5D-DBBF-4B3D-BEA1-A44977871DA7}"/>
              </a:ext>
            </a:extLst>
          </p:cNvPr>
          <p:cNvSpPr txBox="1">
            <a:spLocks/>
          </p:cNvSpPr>
          <p:nvPr/>
        </p:nvSpPr>
        <p:spPr>
          <a:xfrm>
            <a:off x="4666162" y="4729993"/>
            <a:ext cx="3023466" cy="571307"/>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Regional / Zonal</a:t>
            </a:r>
          </a:p>
        </p:txBody>
      </p:sp>
      <p:sp>
        <p:nvSpPr>
          <p:cNvPr id="63" name="Text Placeholder 10">
            <a:extLst>
              <a:ext uri="{FF2B5EF4-FFF2-40B4-BE49-F238E27FC236}">
                <a16:creationId xmlns:a16="http://schemas.microsoft.com/office/drawing/2014/main" id="{FE9C70DA-5E63-454B-B015-AF3FD6BD0059}"/>
              </a:ext>
            </a:extLst>
          </p:cNvPr>
          <p:cNvSpPr txBox="1">
            <a:spLocks/>
          </p:cNvSpPr>
          <p:nvPr/>
        </p:nvSpPr>
        <p:spPr>
          <a:xfrm>
            <a:off x="4601914" y="5231633"/>
            <a:ext cx="3023466" cy="142316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across zones and into your VNET.   Offload SSL and build your application-specific logic.  </a:t>
            </a:r>
          </a:p>
        </p:txBody>
      </p:sp>
      <p:grpSp>
        <p:nvGrpSpPr>
          <p:cNvPr id="69" name="Group 68">
            <a:extLst>
              <a:ext uri="{FF2B5EF4-FFF2-40B4-BE49-F238E27FC236}">
                <a16:creationId xmlns:a16="http://schemas.microsoft.com/office/drawing/2014/main" id="{72DDFF48-EF5D-4E6A-A289-7D27C02BA988}"/>
              </a:ext>
            </a:extLst>
          </p:cNvPr>
          <p:cNvGrpSpPr/>
          <p:nvPr/>
        </p:nvGrpSpPr>
        <p:grpSpPr>
          <a:xfrm>
            <a:off x="4154970" y="5089266"/>
            <a:ext cx="4138345" cy="1565534"/>
            <a:chOff x="4005191" y="5089266"/>
            <a:chExt cx="4138345" cy="4093666"/>
          </a:xfrm>
        </p:grpSpPr>
        <p:cxnSp>
          <p:nvCxnSpPr>
            <p:cNvPr id="59" name="Straight Connector 58">
              <a:extLst>
                <a:ext uri="{FF2B5EF4-FFF2-40B4-BE49-F238E27FC236}">
                  <a16:creationId xmlns:a16="http://schemas.microsoft.com/office/drawing/2014/main" id="{36F94D04-5B45-4882-A630-11063E1D23D1}"/>
                </a:ext>
              </a:extLst>
            </p:cNvPr>
            <p:cNvCxnSpPr>
              <a:cxnSpLocks/>
            </p:cNvCxnSpPr>
            <p:nvPr/>
          </p:nvCxnSpPr>
          <p:spPr>
            <a:xfrm>
              <a:off x="4005191" y="5089266"/>
              <a:ext cx="0" cy="4093666"/>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4338388-4B15-4820-9519-57832193E948}"/>
                </a:ext>
              </a:extLst>
            </p:cNvPr>
            <p:cNvCxnSpPr>
              <a:cxnSpLocks/>
            </p:cNvCxnSpPr>
            <p:nvPr/>
          </p:nvCxnSpPr>
          <p:spPr>
            <a:xfrm>
              <a:off x="8143536" y="5089266"/>
              <a:ext cx="0" cy="4093666"/>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grpSp>
      <p:sp>
        <p:nvSpPr>
          <p:cNvPr id="65" name="Text Placeholder 10">
            <a:extLst>
              <a:ext uri="{FF2B5EF4-FFF2-40B4-BE49-F238E27FC236}">
                <a16:creationId xmlns:a16="http://schemas.microsoft.com/office/drawing/2014/main" id="{AB0D5E03-39D9-43A3-B372-5C9C12054AFA}"/>
              </a:ext>
            </a:extLst>
          </p:cNvPr>
          <p:cNvSpPr txBox="1">
            <a:spLocks/>
          </p:cNvSpPr>
          <p:nvPr/>
        </p:nvSpPr>
        <p:spPr>
          <a:xfrm>
            <a:off x="8640803" y="5231633"/>
            <a:ext cx="3023466" cy="142316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600" b="0" i="0" kern="1200" spc="0">
                <a:solidFill>
                  <a:schemeClr val="tx1"/>
                </a:solidFill>
                <a:latin typeface="Segoe UI" charset="0"/>
                <a:ea typeface="Segoe UI" charset="0"/>
                <a:cs typeface="Segoe UI" charset="0"/>
              </a:defRPr>
            </a:lvl1pPr>
            <a:lvl2pPr marL="457200" indent="0" algn="l" defTabSz="914400" rtl="0" eaLnBrk="1" latinLnBrk="0" hangingPunct="1">
              <a:lnSpc>
                <a:spcPct val="90000"/>
              </a:lnSpc>
              <a:spcBef>
                <a:spcPts val="500"/>
              </a:spcBef>
              <a:buFont typeface="Arial"/>
              <a:buNone/>
              <a:defRPr sz="2400" b="0" i="0" kern="1200">
                <a:solidFill>
                  <a:schemeClr val="tx1"/>
                </a:solidFill>
                <a:latin typeface="Segoe UI" charset="0"/>
                <a:ea typeface="Segoe UI" charset="0"/>
                <a:cs typeface="Segoe UI" charset="0"/>
              </a:defRPr>
            </a:lvl2pPr>
            <a:lvl3pPr marL="914400" indent="0" algn="l" defTabSz="914400" rtl="0" eaLnBrk="1" latinLnBrk="0" hangingPunct="1">
              <a:lnSpc>
                <a:spcPct val="90000"/>
              </a:lnSpc>
              <a:spcBef>
                <a:spcPts val="500"/>
              </a:spcBef>
              <a:buFont typeface="Arial"/>
              <a:buNone/>
              <a:defRPr sz="2000" b="0" i="0" kern="1200">
                <a:solidFill>
                  <a:schemeClr val="tx1"/>
                </a:solidFill>
                <a:latin typeface="Segoe UI" charset="0"/>
                <a:ea typeface="Segoe UI" charset="0"/>
                <a:cs typeface="Segoe UI" charset="0"/>
              </a:defRPr>
            </a:lvl3pPr>
            <a:lvl4pPr marL="1371600" indent="0" algn="l" defTabSz="914400" rtl="0" eaLnBrk="1" latinLnBrk="0" hangingPunct="1">
              <a:lnSpc>
                <a:spcPct val="90000"/>
              </a:lnSpc>
              <a:spcBef>
                <a:spcPts val="500"/>
              </a:spcBef>
              <a:buFont typeface="Arial"/>
              <a:buNone/>
              <a:defRPr sz="1800" b="0" i="0" kern="1200">
                <a:solidFill>
                  <a:schemeClr val="tx1"/>
                </a:solidFill>
                <a:latin typeface="Segoe UI" charset="0"/>
                <a:ea typeface="Segoe UI" charset="0"/>
                <a:cs typeface="Segoe UI" charset="0"/>
              </a:defRPr>
            </a:lvl4pPr>
            <a:lvl5pPr marL="1828800" indent="0" algn="l" defTabSz="914400" rtl="0" eaLnBrk="1" latinLnBrk="0" hangingPunct="1">
              <a:lnSpc>
                <a:spcPct val="90000"/>
              </a:lnSpc>
              <a:spcBef>
                <a:spcPts val="500"/>
              </a:spcBef>
              <a:buFont typeface="Arial"/>
              <a:buNone/>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across and between your resources to build your regional application.</a:t>
            </a:r>
          </a:p>
        </p:txBody>
      </p:sp>
      <p:sp>
        <p:nvSpPr>
          <p:cNvPr id="66" name="Text Placeholder 11">
            <a:extLst>
              <a:ext uri="{FF2B5EF4-FFF2-40B4-BE49-F238E27FC236}">
                <a16:creationId xmlns:a16="http://schemas.microsoft.com/office/drawing/2014/main" id="{266DE15A-DA88-48AD-BA79-63FC8839F0DA}"/>
              </a:ext>
            </a:extLst>
          </p:cNvPr>
          <p:cNvSpPr txBox="1">
            <a:spLocks/>
          </p:cNvSpPr>
          <p:nvPr/>
        </p:nvSpPr>
        <p:spPr>
          <a:xfrm>
            <a:off x="8644375" y="4713962"/>
            <a:ext cx="3899833"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VNET</a:t>
            </a:r>
          </a:p>
        </p:txBody>
      </p:sp>
      <p:grpSp>
        <p:nvGrpSpPr>
          <p:cNvPr id="68" name="Group 67">
            <a:extLst>
              <a:ext uri="{FF2B5EF4-FFF2-40B4-BE49-F238E27FC236}">
                <a16:creationId xmlns:a16="http://schemas.microsoft.com/office/drawing/2014/main" id="{1168BDB4-75D1-4FD4-9DD1-DE67553667F8}"/>
              </a:ext>
            </a:extLst>
          </p:cNvPr>
          <p:cNvGrpSpPr/>
          <p:nvPr/>
        </p:nvGrpSpPr>
        <p:grpSpPr>
          <a:xfrm>
            <a:off x="678873" y="468160"/>
            <a:ext cx="612898" cy="506752"/>
            <a:chOff x="5002941" y="4585507"/>
            <a:chExt cx="609753" cy="504153"/>
          </a:xfrm>
        </p:grpSpPr>
        <p:sp>
          <p:nvSpPr>
            <p:cNvPr id="71" name="Freeform 19">
              <a:extLst>
                <a:ext uri="{FF2B5EF4-FFF2-40B4-BE49-F238E27FC236}">
                  <a16:creationId xmlns:a16="http://schemas.microsoft.com/office/drawing/2014/main" id="{BA59B688-3DC4-4728-B2DC-853D5E52DB3E}"/>
                </a:ext>
              </a:extLst>
            </p:cNvPr>
            <p:cNvSpPr>
              <a:spLocks/>
            </p:cNvSpPr>
            <p:nvPr/>
          </p:nvSpPr>
          <p:spPr bwMode="auto">
            <a:xfrm>
              <a:off x="5002941" y="4585507"/>
              <a:ext cx="609753" cy="504153"/>
            </a:xfrm>
            <a:custGeom>
              <a:avLst/>
              <a:gdLst>
                <a:gd name="T0" fmla="*/ 31 w 262"/>
                <a:gd name="T1" fmla="*/ 216 h 216"/>
                <a:gd name="T2" fmla="*/ 0 w 262"/>
                <a:gd name="T3" fmla="*/ 131 h 216"/>
                <a:gd name="T4" fmla="*/ 131 w 262"/>
                <a:gd name="T5" fmla="*/ 0 h 216"/>
                <a:gd name="T6" fmla="*/ 262 w 262"/>
                <a:gd name="T7" fmla="*/ 131 h 216"/>
                <a:gd name="T8" fmla="*/ 231 w 262"/>
                <a:gd name="T9" fmla="*/ 216 h 216"/>
              </a:gdLst>
              <a:ahLst/>
              <a:cxnLst>
                <a:cxn ang="0">
                  <a:pos x="T0" y="T1"/>
                </a:cxn>
                <a:cxn ang="0">
                  <a:pos x="T2" y="T3"/>
                </a:cxn>
                <a:cxn ang="0">
                  <a:pos x="T4" y="T5"/>
                </a:cxn>
                <a:cxn ang="0">
                  <a:pos x="T6" y="T7"/>
                </a:cxn>
                <a:cxn ang="0">
                  <a:pos x="T8" y="T9"/>
                </a:cxn>
              </a:cxnLst>
              <a:rect l="0" t="0" r="r" b="b"/>
              <a:pathLst>
                <a:path w="262" h="216">
                  <a:moveTo>
                    <a:pt x="31" y="216"/>
                  </a:moveTo>
                  <a:cubicBezTo>
                    <a:pt x="12" y="193"/>
                    <a:pt x="0" y="163"/>
                    <a:pt x="0" y="131"/>
                  </a:cubicBezTo>
                  <a:cubicBezTo>
                    <a:pt x="0" y="59"/>
                    <a:pt x="59" y="0"/>
                    <a:pt x="131" y="0"/>
                  </a:cubicBezTo>
                  <a:cubicBezTo>
                    <a:pt x="203" y="0"/>
                    <a:pt x="262" y="59"/>
                    <a:pt x="262" y="131"/>
                  </a:cubicBezTo>
                  <a:cubicBezTo>
                    <a:pt x="262" y="163"/>
                    <a:pt x="250" y="193"/>
                    <a:pt x="231" y="216"/>
                  </a:cubicBezTo>
                </a:path>
              </a:pathLst>
            </a:cu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20">
              <a:extLst>
                <a:ext uri="{FF2B5EF4-FFF2-40B4-BE49-F238E27FC236}">
                  <a16:creationId xmlns:a16="http://schemas.microsoft.com/office/drawing/2014/main" id="{B8E2E555-E7D1-4C15-8938-D31EB3A7E69F}"/>
                </a:ext>
              </a:extLst>
            </p:cNvPr>
            <p:cNvSpPr>
              <a:spLocks noChangeShapeType="1"/>
            </p:cNvSpPr>
            <p:nvPr/>
          </p:nvSpPr>
          <p:spPr bwMode="auto">
            <a:xfrm flipV="1">
              <a:off x="5307818" y="4858164"/>
              <a:ext cx="143413" cy="119083"/>
            </a:xfrm>
            <a:prstGeom prst="line">
              <a:avLst/>
            </a:prstGeom>
            <a:noFill/>
            <a:ln w="31750" cap="flat">
              <a:solidFill>
                <a:schemeClr val="accent3"/>
              </a:solidFill>
              <a:prstDash val="solid"/>
              <a:miter lim="800000"/>
              <a:headEnd type="oval"/>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22">
              <a:extLst>
                <a:ext uri="{FF2B5EF4-FFF2-40B4-BE49-F238E27FC236}">
                  <a16:creationId xmlns:a16="http://schemas.microsoft.com/office/drawing/2014/main" id="{30A26C0F-9988-4C51-9244-EB0F325F928E}"/>
                </a:ext>
              </a:extLst>
            </p:cNvPr>
            <p:cNvSpPr>
              <a:spLocks noChangeShapeType="1"/>
            </p:cNvSpPr>
            <p:nvPr/>
          </p:nvSpPr>
          <p:spPr bwMode="auto">
            <a:xfrm>
              <a:off x="5307818" y="4585507"/>
              <a:ext cx="0" cy="74942"/>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23">
              <a:extLst>
                <a:ext uri="{FF2B5EF4-FFF2-40B4-BE49-F238E27FC236}">
                  <a16:creationId xmlns:a16="http://schemas.microsoft.com/office/drawing/2014/main" id="{E1924C59-2D6B-4612-A936-1E60BF4E31A3}"/>
                </a:ext>
              </a:extLst>
            </p:cNvPr>
            <p:cNvSpPr>
              <a:spLocks noChangeShapeType="1"/>
            </p:cNvSpPr>
            <p:nvPr/>
          </p:nvSpPr>
          <p:spPr bwMode="auto">
            <a:xfrm flipH="1">
              <a:off x="5471327"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24">
              <a:extLst>
                <a:ext uri="{FF2B5EF4-FFF2-40B4-BE49-F238E27FC236}">
                  <a16:creationId xmlns:a16="http://schemas.microsoft.com/office/drawing/2014/main" id="{273C71A1-4F09-42F6-992C-A715CDC971F5}"/>
                </a:ext>
              </a:extLst>
            </p:cNvPr>
            <p:cNvSpPr>
              <a:spLocks noChangeShapeType="1"/>
            </p:cNvSpPr>
            <p:nvPr/>
          </p:nvSpPr>
          <p:spPr bwMode="auto">
            <a:xfrm flipH="1">
              <a:off x="5539456"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25">
              <a:extLst>
                <a:ext uri="{FF2B5EF4-FFF2-40B4-BE49-F238E27FC236}">
                  <a16:creationId xmlns:a16="http://schemas.microsoft.com/office/drawing/2014/main" id="{72F1D892-99BF-4471-ACA6-81128B6A1C41}"/>
                </a:ext>
              </a:extLst>
            </p:cNvPr>
            <p:cNvSpPr>
              <a:spLocks noChangeShapeType="1"/>
            </p:cNvSpPr>
            <p:nvPr/>
          </p:nvSpPr>
          <p:spPr bwMode="auto">
            <a:xfrm flipH="1">
              <a:off x="5002941"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26">
              <a:extLst>
                <a:ext uri="{FF2B5EF4-FFF2-40B4-BE49-F238E27FC236}">
                  <a16:creationId xmlns:a16="http://schemas.microsoft.com/office/drawing/2014/main" id="{B2B6A1F5-F7F7-48D1-8B9F-1C1B556427DA}"/>
                </a:ext>
              </a:extLst>
            </p:cNvPr>
            <p:cNvSpPr>
              <a:spLocks noChangeShapeType="1"/>
            </p:cNvSpPr>
            <p:nvPr/>
          </p:nvSpPr>
          <p:spPr bwMode="auto">
            <a:xfrm>
              <a:off x="5091508"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78" name="Picture 77">
            <a:extLst>
              <a:ext uri="{FF2B5EF4-FFF2-40B4-BE49-F238E27FC236}">
                <a16:creationId xmlns:a16="http://schemas.microsoft.com/office/drawing/2014/main" id="{A0E2D894-AE96-423D-B120-5B379327EC3B}"/>
              </a:ext>
            </a:extLst>
          </p:cNvPr>
          <p:cNvPicPr>
            <a:picLocks noChangeAspect="1"/>
          </p:cNvPicPr>
          <p:nvPr/>
        </p:nvPicPr>
        <p:blipFill>
          <a:blip r:embed="rId15">
            <a:grayscl/>
            <a:extLst/>
          </a:blip>
          <a:stretch>
            <a:fillRect/>
          </a:stretch>
        </p:blipFill>
        <p:spPr>
          <a:xfrm>
            <a:off x="9937013" y="3771611"/>
            <a:ext cx="378715" cy="438580"/>
          </a:xfrm>
          <a:prstGeom prst="rect">
            <a:avLst/>
          </a:prstGeom>
          <a:ln>
            <a:noFill/>
            <a:prstDash val="sysDash"/>
          </a:ln>
        </p:spPr>
      </p:pic>
      <p:pic>
        <p:nvPicPr>
          <p:cNvPr id="79" name="Picture 78">
            <a:extLst>
              <a:ext uri="{FF2B5EF4-FFF2-40B4-BE49-F238E27FC236}">
                <a16:creationId xmlns:a16="http://schemas.microsoft.com/office/drawing/2014/main" id="{5DE92818-E8E0-4FEB-9015-664FE39B1F6A}"/>
              </a:ext>
            </a:extLst>
          </p:cNvPr>
          <p:cNvPicPr>
            <a:picLocks noChangeAspect="1"/>
          </p:cNvPicPr>
          <p:nvPr/>
        </p:nvPicPr>
        <p:blipFill>
          <a:blip r:embed="rId16">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011160" y="3851885"/>
            <a:ext cx="293411" cy="293411"/>
          </a:xfrm>
          <a:prstGeom prst="rect">
            <a:avLst/>
          </a:prstGeom>
        </p:spPr>
      </p:pic>
      <p:pic>
        <p:nvPicPr>
          <p:cNvPr id="80" name="Picture 79">
            <a:extLst>
              <a:ext uri="{FF2B5EF4-FFF2-40B4-BE49-F238E27FC236}">
                <a16:creationId xmlns:a16="http://schemas.microsoft.com/office/drawing/2014/main" id="{87CF93B1-201F-440A-B7F7-9BA54B16F288}"/>
              </a:ext>
            </a:extLst>
          </p:cNvPr>
          <p:cNvPicPr>
            <a:picLocks noChangeAspect="1"/>
          </p:cNvPicPr>
          <p:nvPr/>
        </p:nvPicPr>
        <p:blipFill>
          <a:blip r:embed="rId1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265274" y="3850443"/>
            <a:ext cx="289982" cy="289982"/>
          </a:xfrm>
          <a:prstGeom prst="rect">
            <a:avLst/>
          </a:prstGeom>
        </p:spPr>
      </p:pic>
      <p:pic>
        <p:nvPicPr>
          <p:cNvPr id="81" name="Picture 14" descr="Image result for azure logic apps icon">
            <a:extLst>
              <a:ext uri="{FF2B5EF4-FFF2-40B4-BE49-F238E27FC236}">
                <a16:creationId xmlns:a16="http://schemas.microsoft.com/office/drawing/2014/main" id="{264A2F32-87EB-4072-8E97-3CDAB6458B77}"/>
              </a:ext>
            </a:extLst>
          </p:cNvPr>
          <p:cNvPicPr>
            <a:picLocks noChangeAspect="1" noChangeArrowheads="1"/>
          </p:cNvPicPr>
          <p:nvPr/>
        </p:nvPicPr>
        <p:blipFill>
          <a:blip r:embed="rId18">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971445" y="3475091"/>
            <a:ext cx="394708" cy="394708"/>
          </a:xfrm>
          <a:prstGeom prst="rect">
            <a:avLst/>
          </a:prstGeom>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EF3E31F1-FE76-4AA6-801D-35AD391A0C48}"/>
              </a:ext>
            </a:extLst>
          </p:cNvPr>
          <p:cNvPicPr>
            <a:picLocks noChangeAspect="1"/>
          </p:cNvPicPr>
          <p:nvPr/>
        </p:nvPicPr>
        <p:blipFill>
          <a:blip r:embed="rId1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613988" y="3864379"/>
            <a:ext cx="334397" cy="334397"/>
          </a:xfrm>
          <a:prstGeom prst="rect">
            <a:avLst/>
          </a:prstGeom>
        </p:spPr>
      </p:pic>
    </p:spTree>
    <p:extLst>
      <p:ext uri="{BB962C8B-B14F-4D97-AF65-F5344CB8AC3E}">
        <p14:creationId xmlns:p14="http://schemas.microsoft.com/office/powerpoint/2010/main" val="6468936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9AB6752-228D-420C-A020-F0DAEAE8D361}"/>
              </a:ext>
            </a:extLst>
          </p:cNvPr>
          <p:cNvSpPr/>
          <p:nvPr/>
        </p:nvSpPr>
        <p:spPr bwMode="auto">
          <a:xfrm>
            <a:off x="5570042" y="456869"/>
            <a:ext cx="6438739" cy="627465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90ECCF9-375D-4FCB-B4A7-96CA1132524F}"/>
              </a:ext>
            </a:extLst>
          </p:cNvPr>
          <p:cNvSpPr>
            <a:spLocks noGrp="1"/>
          </p:cNvSpPr>
          <p:nvPr>
            <p:ph type="title"/>
          </p:nvPr>
        </p:nvSpPr>
        <p:spPr>
          <a:xfrm>
            <a:off x="1208844" y="466952"/>
            <a:ext cx="10274372" cy="1107996"/>
          </a:xfrm>
        </p:spPr>
        <p:txBody>
          <a:bodyPr/>
          <a:lstStyle/>
          <a:p>
            <a:r>
              <a:rPr lang="en-US"/>
              <a:t>Application Gateway</a:t>
            </a:r>
            <a:br>
              <a:rPr lang="en-US"/>
            </a:br>
            <a:endParaRPr lang="en-US"/>
          </a:p>
        </p:txBody>
      </p:sp>
      <p:sp>
        <p:nvSpPr>
          <p:cNvPr id="3" name="Text Placeholder 2">
            <a:extLst>
              <a:ext uri="{FF2B5EF4-FFF2-40B4-BE49-F238E27FC236}">
                <a16:creationId xmlns:a16="http://schemas.microsoft.com/office/drawing/2014/main" id="{33A1CDAE-AB64-4E8C-9F83-73FBAC3FED0C}"/>
              </a:ext>
            </a:extLst>
          </p:cNvPr>
          <p:cNvSpPr>
            <a:spLocks noGrp="1"/>
          </p:cNvSpPr>
          <p:nvPr>
            <p:ph type="body" sz="quarter" idx="10"/>
          </p:nvPr>
        </p:nvSpPr>
        <p:spPr>
          <a:xfrm>
            <a:off x="154036" y="1334984"/>
            <a:ext cx="5416006" cy="5134454"/>
          </a:xfrm>
        </p:spPr>
        <p:txBody>
          <a:bodyPr>
            <a:normAutofit fontScale="70000" lnSpcReduction="20000"/>
          </a:bodyPr>
          <a:lstStyle/>
          <a:p>
            <a:pPr marL="0" indent="0">
              <a:buNone/>
            </a:pPr>
            <a:r>
              <a:rPr lang="en-US" sz="5100" b="1">
                <a:solidFill>
                  <a:srgbClr val="DC501C"/>
                </a:solidFill>
              </a:rPr>
              <a:t>Application Delivery Controller as a service </a:t>
            </a:r>
          </a:p>
          <a:p>
            <a:pPr marL="0" indent="0">
              <a:buNone/>
            </a:pPr>
            <a:endParaRPr lang="en-US"/>
          </a:p>
          <a:p>
            <a:pPr marL="0" indent="0">
              <a:spcBef>
                <a:spcPts val="0"/>
              </a:spcBef>
              <a:buNone/>
            </a:pPr>
            <a:r>
              <a:rPr lang="en-US" b="1"/>
              <a:t>Layer 7 Load balancing and SSL management</a:t>
            </a:r>
          </a:p>
          <a:p>
            <a:pPr marL="190500" indent="-190500">
              <a:buFont typeface="Arial" panose="020B0604020202020204" pitchFamily="34" charset="0"/>
              <a:buChar char="•"/>
            </a:pPr>
            <a:r>
              <a:rPr lang="en-US" sz="2600">
                <a:latin typeface="+mn-lt"/>
              </a:rPr>
              <a:t>Built in highly availability and scalability</a:t>
            </a:r>
          </a:p>
          <a:p>
            <a:pPr marL="190500" indent="-190500">
              <a:buFont typeface="Arial" panose="020B0604020202020204" pitchFamily="34" charset="0"/>
              <a:buChar char="•"/>
            </a:pPr>
            <a:r>
              <a:rPr lang="en-US" sz="2600">
                <a:latin typeface="+mn-lt"/>
              </a:rPr>
              <a:t>Centralized SSL offload and SSL policy</a:t>
            </a:r>
          </a:p>
          <a:p>
            <a:pPr marL="190500" indent="-190500">
              <a:buFont typeface="Arial" panose="020B0604020202020204" pitchFamily="34" charset="0"/>
              <a:buChar char="•"/>
            </a:pPr>
            <a:r>
              <a:rPr lang="en-US" sz="2600">
                <a:latin typeface="+mn-lt"/>
              </a:rPr>
              <a:t>Public and Internal</a:t>
            </a:r>
          </a:p>
          <a:p>
            <a:pPr marL="190500" indent="-190500">
              <a:buFont typeface="Arial" panose="020B0604020202020204" pitchFamily="34" charset="0"/>
              <a:buChar char="•"/>
            </a:pPr>
            <a:r>
              <a:rPr lang="en-US" sz="2600">
                <a:latin typeface="+mn-lt"/>
              </a:rPr>
              <a:t>Layer 7 routing – URL path, host based, round robin, cookie based affinity, redirection</a:t>
            </a:r>
          </a:p>
          <a:p>
            <a:pPr marL="0" indent="0">
              <a:buNone/>
            </a:pPr>
            <a:endParaRPr lang="en-US"/>
          </a:p>
          <a:p>
            <a:pPr marL="0" indent="0">
              <a:spcBef>
                <a:spcPts val="0"/>
              </a:spcBef>
              <a:buNone/>
            </a:pPr>
            <a:r>
              <a:rPr lang="en-US" b="1"/>
              <a:t>New capabilities</a:t>
            </a:r>
          </a:p>
          <a:p>
            <a:pPr marL="190500" indent="-190500">
              <a:buFont typeface="Arial" panose="020B0604020202020204" pitchFamily="34" charset="0"/>
              <a:buChar char="•"/>
            </a:pPr>
            <a:r>
              <a:rPr lang="en-US" sz="2600">
                <a:latin typeface="+mn-lt"/>
              </a:rPr>
              <a:t>Connection draining support</a:t>
            </a:r>
          </a:p>
          <a:p>
            <a:pPr marL="190500" indent="-190500">
              <a:buFont typeface="Arial" panose="020B0604020202020204" pitchFamily="34" charset="0"/>
              <a:buChar char="•"/>
            </a:pPr>
            <a:r>
              <a:rPr lang="en-US" sz="2600">
                <a:latin typeface="+mn-lt"/>
              </a:rPr>
              <a:t>Custom error pages</a:t>
            </a:r>
          </a:p>
          <a:p>
            <a:pPr marL="190500" indent="-190500">
              <a:buFont typeface="Arial" panose="020B0604020202020204" pitchFamily="34" charset="0"/>
              <a:buChar char="•"/>
            </a:pPr>
            <a:r>
              <a:rPr lang="en-US" sz="2600">
                <a:latin typeface="+mn-lt"/>
              </a:rPr>
              <a:t>Enhanced multi dimensional metrics</a:t>
            </a:r>
          </a:p>
          <a:p>
            <a:pPr marL="190500" indent="-190500">
              <a:buFont typeface="Arial" panose="020B0604020202020204" pitchFamily="34" charset="0"/>
              <a:buChar char="•"/>
            </a:pPr>
            <a:r>
              <a:rPr lang="en-US" sz="2600">
                <a:latin typeface="+mn-lt"/>
              </a:rPr>
              <a:t>Integration with Network Watcher</a:t>
            </a:r>
          </a:p>
          <a:p>
            <a:pPr marL="190500" indent="-190500">
              <a:buFont typeface="Arial" panose="020B0604020202020204" pitchFamily="34" charset="0"/>
              <a:buChar char="•"/>
            </a:pPr>
            <a:r>
              <a:rPr lang="en-US" sz="2600">
                <a:latin typeface="+mn-lt"/>
              </a:rPr>
              <a:t>Portal enhancements – SSL policy, VMSS, Web App Services, Custom error pages, Redirection, Connection draining</a:t>
            </a:r>
          </a:p>
          <a:p>
            <a:pPr marL="0" indent="0">
              <a:buNone/>
            </a:pPr>
            <a:endParaRPr lang="en-US"/>
          </a:p>
        </p:txBody>
      </p:sp>
      <p:pic>
        <p:nvPicPr>
          <p:cNvPr id="4" name="Picture 3">
            <a:extLst>
              <a:ext uri="{FF2B5EF4-FFF2-40B4-BE49-F238E27FC236}">
                <a16:creationId xmlns:a16="http://schemas.microsoft.com/office/drawing/2014/main" id="{43C00CDD-FE8D-458A-92EC-5E64003AD86D}"/>
              </a:ext>
            </a:extLst>
          </p:cNvPr>
          <p:cNvPicPr>
            <a:picLocks noChangeAspect="1"/>
          </p:cNvPicPr>
          <p:nvPr/>
        </p:nvPicPr>
        <p:blipFill>
          <a:blip r:embed="rId2"/>
          <a:stretch>
            <a:fillRect/>
          </a:stretch>
        </p:blipFill>
        <p:spPr>
          <a:xfrm>
            <a:off x="225504" y="288049"/>
            <a:ext cx="892299" cy="892299"/>
          </a:xfrm>
          <a:prstGeom prst="rect">
            <a:avLst/>
          </a:prstGeom>
        </p:spPr>
      </p:pic>
      <p:sp>
        <p:nvSpPr>
          <p:cNvPr id="43" name="Rectangle 42">
            <a:extLst>
              <a:ext uri="{FF2B5EF4-FFF2-40B4-BE49-F238E27FC236}">
                <a16:creationId xmlns:a16="http://schemas.microsoft.com/office/drawing/2014/main" id="{08DFE1EB-5C0D-4F83-A040-D0F9EF5C2429}"/>
              </a:ext>
            </a:extLst>
          </p:cNvPr>
          <p:cNvSpPr/>
          <p:nvPr/>
        </p:nvSpPr>
        <p:spPr bwMode="auto">
          <a:xfrm>
            <a:off x="6637587" y="1944291"/>
            <a:ext cx="5183804" cy="3119873"/>
          </a:xfrm>
          <a:prstGeom prst="rect">
            <a:avLst/>
          </a:prstGeom>
          <a:solidFill>
            <a:schemeClr val="bg1">
              <a:lumMod val="85000"/>
            </a:schemeClr>
          </a:solidFill>
          <a:ln w="28575">
            <a:solidFill>
              <a:schemeClr val="bg1">
                <a:lumMod val="65000"/>
              </a:schemeClr>
            </a:solidFill>
            <a:prstDash val="sysDash"/>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grpSp>
        <p:nvGrpSpPr>
          <p:cNvPr id="44" name="Group 43">
            <a:extLst>
              <a:ext uri="{FF2B5EF4-FFF2-40B4-BE49-F238E27FC236}">
                <a16:creationId xmlns:a16="http://schemas.microsoft.com/office/drawing/2014/main" id="{31702A7E-45DD-4407-8C2D-8C0E9D4A62DD}"/>
              </a:ext>
            </a:extLst>
          </p:cNvPr>
          <p:cNvGrpSpPr/>
          <p:nvPr/>
        </p:nvGrpSpPr>
        <p:grpSpPr>
          <a:xfrm>
            <a:off x="10622133" y="4649820"/>
            <a:ext cx="765692" cy="781384"/>
            <a:chOff x="8202217" y="2973621"/>
            <a:chExt cx="497707" cy="517913"/>
          </a:xfrm>
        </p:grpSpPr>
        <p:sp>
          <p:nvSpPr>
            <p:cNvPr id="45" name="Oval 44">
              <a:extLst>
                <a:ext uri="{FF2B5EF4-FFF2-40B4-BE49-F238E27FC236}">
                  <a16:creationId xmlns:a16="http://schemas.microsoft.com/office/drawing/2014/main" id="{C87A23A1-1C2D-49F7-B236-5C9D24289A61}"/>
                </a:ext>
              </a:extLst>
            </p:cNvPr>
            <p:cNvSpPr/>
            <p:nvPr/>
          </p:nvSpPr>
          <p:spPr bwMode="auto">
            <a:xfrm>
              <a:off x="8202217" y="2973621"/>
              <a:ext cx="497707" cy="517913"/>
            </a:xfrm>
            <a:prstGeom prst="ellipse">
              <a:avLst/>
            </a:prstGeom>
            <a:solidFill>
              <a:schemeClr val="bg1">
                <a:lumMod val="85000"/>
              </a:schemeClr>
            </a:solidFill>
            <a:ln w="28575">
              <a:solidFill>
                <a:schemeClr val="bg1">
                  <a:lumMod val="65000"/>
                </a:schemeClr>
              </a:solidFill>
              <a:prstDash val="sysDash"/>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46" name="Picture 45">
              <a:extLst>
                <a:ext uri="{FF2B5EF4-FFF2-40B4-BE49-F238E27FC236}">
                  <a16:creationId xmlns:a16="http://schemas.microsoft.com/office/drawing/2014/main" id="{43717166-BE85-4A99-B2E6-2E8CE9E3E4A9}"/>
                </a:ext>
              </a:extLst>
            </p:cNvPr>
            <p:cNvPicPr>
              <a:picLocks noChangeAspect="1"/>
            </p:cNvPicPr>
            <p:nvPr/>
          </p:nvPicPr>
          <p:blipFill>
            <a:blip r:embed="rId3"/>
            <a:stretch>
              <a:fillRect/>
            </a:stretch>
          </p:blipFill>
          <p:spPr>
            <a:xfrm>
              <a:off x="8270540" y="3058141"/>
              <a:ext cx="348872" cy="348872"/>
            </a:xfrm>
            <a:prstGeom prst="rect">
              <a:avLst/>
            </a:prstGeom>
            <a:ln>
              <a:noFill/>
              <a:prstDash val="sysDash"/>
            </a:ln>
          </p:spPr>
        </p:pic>
      </p:grpSp>
      <p:pic>
        <p:nvPicPr>
          <p:cNvPr id="47" name="Picture 46">
            <a:extLst>
              <a:ext uri="{FF2B5EF4-FFF2-40B4-BE49-F238E27FC236}">
                <a16:creationId xmlns:a16="http://schemas.microsoft.com/office/drawing/2014/main" id="{F0EF6381-767D-4AA5-9ECA-33784031EB54}"/>
              </a:ext>
            </a:extLst>
          </p:cNvPr>
          <p:cNvPicPr>
            <a:picLocks noChangeAspect="1"/>
          </p:cNvPicPr>
          <p:nvPr/>
        </p:nvPicPr>
        <p:blipFill>
          <a:blip r:embed="rId4"/>
          <a:stretch>
            <a:fillRect/>
          </a:stretch>
        </p:blipFill>
        <p:spPr>
          <a:xfrm>
            <a:off x="6806334" y="2919860"/>
            <a:ext cx="1209016" cy="1185658"/>
          </a:xfrm>
          <a:prstGeom prst="rect">
            <a:avLst/>
          </a:prstGeom>
        </p:spPr>
      </p:pic>
      <p:grpSp>
        <p:nvGrpSpPr>
          <p:cNvPr id="48" name="Group 47">
            <a:extLst>
              <a:ext uri="{FF2B5EF4-FFF2-40B4-BE49-F238E27FC236}">
                <a16:creationId xmlns:a16="http://schemas.microsoft.com/office/drawing/2014/main" id="{5663E2A7-DB73-48A5-8E90-69706988AC55}"/>
              </a:ext>
            </a:extLst>
          </p:cNvPr>
          <p:cNvGrpSpPr/>
          <p:nvPr/>
        </p:nvGrpSpPr>
        <p:grpSpPr>
          <a:xfrm>
            <a:off x="9326327" y="3641523"/>
            <a:ext cx="2238657" cy="711515"/>
            <a:chOff x="5174105" y="2508597"/>
            <a:chExt cx="3089885" cy="815309"/>
          </a:xfrm>
        </p:grpSpPr>
        <p:sp>
          <p:nvSpPr>
            <p:cNvPr id="49" name="Rectangle 48">
              <a:extLst>
                <a:ext uri="{FF2B5EF4-FFF2-40B4-BE49-F238E27FC236}">
                  <a16:creationId xmlns:a16="http://schemas.microsoft.com/office/drawing/2014/main" id="{F0A1363B-8D49-4C1D-921C-7284CB11B311}"/>
                </a:ext>
              </a:extLst>
            </p:cNvPr>
            <p:cNvSpPr/>
            <p:nvPr/>
          </p:nvSpPr>
          <p:spPr bwMode="auto">
            <a:xfrm>
              <a:off x="5174105" y="2508597"/>
              <a:ext cx="3089885" cy="81530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0" name="Picture 49">
              <a:extLst>
                <a:ext uri="{FF2B5EF4-FFF2-40B4-BE49-F238E27FC236}">
                  <a16:creationId xmlns:a16="http://schemas.microsoft.com/office/drawing/2014/main" id="{CBA5B3D5-319F-4281-9A58-E1AC44962EB9}"/>
                </a:ext>
              </a:extLst>
            </p:cNvPr>
            <p:cNvPicPr>
              <a:picLocks noChangeAspect="1"/>
            </p:cNvPicPr>
            <p:nvPr/>
          </p:nvPicPr>
          <p:blipFill>
            <a:blip r:embed="rId5"/>
            <a:stretch>
              <a:fillRect/>
            </a:stretch>
          </p:blipFill>
          <p:spPr>
            <a:xfrm>
              <a:off x="5651612" y="2626524"/>
              <a:ext cx="590878" cy="579456"/>
            </a:xfrm>
            <a:prstGeom prst="rect">
              <a:avLst/>
            </a:prstGeom>
          </p:spPr>
        </p:pic>
        <p:pic>
          <p:nvPicPr>
            <p:cNvPr id="51" name="Picture 50">
              <a:extLst>
                <a:ext uri="{FF2B5EF4-FFF2-40B4-BE49-F238E27FC236}">
                  <a16:creationId xmlns:a16="http://schemas.microsoft.com/office/drawing/2014/main" id="{02E4A1F1-B180-4E36-8C99-D785578C1B8F}"/>
                </a:ext>
              </a:extLst>
            </p:cNvPr>
            <p:cNvPicPr>
              <a:picLocks noChangeAspect="1"/>
            </p:cNvPicPr>
            <p:nvPr/>
          </p:nvPicPr>
          <p:blipFill>
            <a:blip r:embed="rId5"/>
            <a:stretch>
              <a:fillRect/>
            </a:stretch>
          </p:blipFill>
          <p:spPr>
            <a:xfrm>
              <a:off x="6423609" y="2626524"/>
              <a:ext cx="590878" cy="579456"/>
            </a:xfrm>
            <a:prstGeom prst="rect">
              <a:avLst/>
            </a:prstGeom>
          </p:spPr>
        </p:pic>
        <p:pic>
          <p:nvPicPr>
            <p:cNvPr id="52" name="Picture 51">
              <a:extLst>
                <a:ext uri="{FF2B5EF4-FFF2-40B4-BE49-F238E27FC236}">
                  <a16:creationId xmlns:a16="http://schemas.microsoft.com/office/drawing/2014/main" id="{CF33C385-B099-4ECE-B539-C2693C81A4B7}"/>
                </a:ext>
              </a:extLst>
            </p:cNvPr>
            <p:cNvPicPr>
              <a:picLocks noChangeAspect="1"/>
            </p:cNvPicPr>
            <p:nvPr/>
          </p:nvPicPr>
          <p:blipFill>
            <a:blip r:embed="rId5"/>
            <a:stretch>
              <a:fillRect/>
            </a:stretch>
          </p:blipFill>
          <p:spPr>
            <a:xfrm>
              <a:off x="7195609" y="2626524"/>
              <a:ext cx="590878" cy="579456"/>
            </a:xfrm>
            <a:prstGeom prst="rect">
              <a:avLst/>
            </a:prstGeom>
          </p:spPr>
        </p:pic>
      </p:grpSp>
      <p:grpSp>
        <p:nvGrpSpPr>
          <p:cNvPr id="82" name="Group 81">
            <a:extLst>
              <a:ext uri="{FF2B5EF4-FFF2-40B4-BE49-F238E27FC236}">
                <a16:creationId xmlns:a16="http://schemas.microsoft.com/office/drawing/2014/main" id="{62933F18-CBD8-4599-ABFE-FF8C5F82DDBD}"/>
              </a:ext>
            </a:extLst>
          </p:cNvPr>
          <p:cNvGrpSpPr/>
          <p:nvPr/>
        </p:nvGrpSpPr>
        <p:grpSpPr>
          <a:xfrm>
            <a:off x="5684023" y="3238318"/>
            <a:ext cx="582873" cy="548742"/>
            <a:chOff x="5927984" y="3229856"/>
            <a:chExt cx="582873" cy="548742"/>
          </a:xfrm>
        </p:grpSpPr>
        <p:sp>
          <p:nvSpPr>
            <p:cNvPr id="53" name="Oval 52">
              <a:extLst>
                <a:ext uri="{FF2B5EF4-FFF2-40B4-BE49-F238E27FC236}">
                  <a16:creationId xmlns:a16="http://schemas.microsoft.com/office/drawing/2014/main" id="{3C24C0BE-0FF1-456D-ADB4-E8D947046187}"/>
                </a:ext>
              </a:extLst>
            </p:cNvPr>
            <p:cNvSpPr/>
            <p:nvPr/>
          </p:nvSpPr>
          <p:spPr bwMode="auto">
            <a:xfrm>
              <a:off x="5927984" y="3229856"/>
              <a:ext cx="582873" cy="548742"/>
            </a:xfrm>
            <a:prstGeom prst="ellipse">
              <a:avLst/>
            </a:prstGeom>
            <a:solidFill>
              <a:schemeClr val="bg1">
                <a:lumMod val="85000"/>
              </a:schemeClr>
            </a:solidFill>
            <a:ln w="28575">
              <a:solidFill>
                <a:schemeClr val="bg1">
                  <a:lumMod val="65000"/>
                </a:schemeClr>
              </a:solidFill>
              <a:prstDash val="solid"/>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sp>
          <p:nvSpPr>
            <p:cNvPr id="54" name="globe_2">
              <a:extLst>
                <a:ext uri="{FF2B5EF4-FFF2-40B4-BE49-F238E27FC236}">
                  <a16:creationId xmlns:a16="http://schemas.microsoft.com/office/drawing/2014/main" id="{D5EE1616-9F26-4136-B07A-F5FFC758EC5C}"/>
                </a:ext>
              </a:extLst>
            </p:cNvPr>
            <p:cNvSpPr>
              <a:spLocks noChangeAspect="1" noEditPoints="1"/>
            </p:cNvSpPr>
            <p:nvPr/>
          </p:nvSpPr>
          <p:spPr bwMode="auto">
            <a:xfrm>
              <a:off x="6066591" y="3343185"/>
              <a:ext cx="305661" cy="287762"/>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55" name="Rectangle 54">
            <a:extLst>
              <a:ext uri="{FF2B5EF4-FFF2-40B4-BE49-F238E27FC236}">
                <a16:creationId xmlns:a16="http://schemas.microsoft.com/office/drawing/2014/main" id="{6F3C747D-DB32-4AEF-86B3-7D2D96F0BE37}"/>
              </a:ext>
            </a:extLst>
          </p:cNvPr>
          <p:cNvSpPr/>
          <p:nvPr/>
        </p:nvSpPr>
        <p:spPr bwMode="auto">
          <a:xfrm flipH="1">
            <a:off x="9338746" y="5389463"/>
            <a:ext cx="958309" cy="616397"/>
          </a:xfrm>
          <a:prstGeom prst="rect">
            <a:avLst/>
          </a:prstGeom>
          <a:solidFill>
            <a:schemeClr val="bg2"/>
          </a:solidFill>
          <a:ln w="28575">
            <a:solidFill>
              <a:schemeClr val="accent3"/>
            </a:solidFill>
            <a:prstDash val="sysDot"/>
          </a:ln>
        </p:spPr>
        <p:txBody>
          <a:bodyPr lIns="182880" tIns="146304" rIns="182880" bIns="146304" anchor="t" anchorCtr="0"/>
          <a:lstStyle/>
          <a:p>
            <a:pPr algn="ctr" defTabSz="950782"/>
            <a:endParaRPr lang="en-US" sz="1428" kern="0" err="1">
              <a:gradFill>
                <a:gsLst>
                  <a:gs pos="1250">
                    <a:schemeClr val="tx1"/>
                  </a:gs>
                  <a:gs pos="100000">
                    <a:schemeClr val="tx1"/>
                  </a:gs>
                </a:gsLst>
                <a:lin ang="5400000" scaled="0"/>
              </a:gradFill>
              <a:ea typeface="MS PGothic" pitchFamily="34" charset="-128"/>
            </a:endParaRPr>
          </a:p>
        </p:txBody>
      </p:sp>
      <p:sp>
        <p:nvSpPr>
          <p:cNvPr id="56" name="Cylinder 88">
            <a:extLst>
              <a:ext uri="{FF2B5EF4-FFF2-40B4-BE49-F238E27FC236}">
                <a16:creationId xmlns:a16="http://schemas.microsoft.com/office/drawing/2014/main" id="{092C04B5-D0B1-4502-8694-8AD59B426D4B}"/>
              </a:ext>
            </a:extLst>
          </p:cNvPr>
          <p:cNvSpPr/>
          <p:nvPr/>
        </p:nvSpPr>
        <p:spPr bwMode="auto">
          <a:xfrm rot="16200000">
            <a:off x="8509324" y="5379879"/>
            <a:ext cx="190694" cy="626101"/>
          </a:xfrm>
          <a:prstGeom prst="ca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ea typeface="Segoe UI" pitchFamily="34" charset="0"/>
                <a:cs typeface="Segoe UI" pitchFamily="34" charset="0"/>
              </a:rPr>
              <a:t>VPN</a:t>
            </a:r>
          </a:p>
        </p:txBody>
      </p:sp>
      <p:pic>
        <p:nvPicPr>
          <p:cNvPr id="57" name="Picture 56">
            <a:extLst>
              <a:ext uri="{FF2B5EF4-FFF2-40B4-BE49-F238E27FC236}">
                <a16:creationId xmlns:a16="http://schemas.microsoft.com/office/drawing/2014/main" id="{BAD5285B-D26D-479B-A0F1-E6DA93623A65}"/>
              </a:ext>
            </a:extLst>
          </p:cNvPr>
          <p:cNvPicPr>
            <a:picLocks noChangeAspect="1"/>
          </p:cNvPicPr>
          <p:nvPr/>
        </p:nvPicPr>
        <p:blipFill rotWithShape="1">
          <a:blip r:embed="rId6"/>
          <a:srcRect t="1" b="26644"/>
          <a:stretch/>
        </p:blipFill>
        <p:spPr>
          <a:xfrm>
            <a:off x="8287849" y="4649821"/>
            <a:ext cx="499296" cy="344812"/>
          </a:xfrm>
          <a:prstGeom prst="rect">
            <a:avLst/>
          </a:prstGeom>
        </p:spPr>
      </p:pic>
      <p:cxnSp>
        <p:nvCxnSpPr>
          <p:cNvPr id="58" name="Straight Arrow Connector 57">
            <a:extLst>
              <a:ext uri="{FF2B5EF4-FFF2-40B4-BE49-F238E27FC236}">
                <a16:creationId xmlns:a16="http://schemas.microsoft.com/office/drawing/2014/main" id="{6D52D89E-85BE-40B9-A99C-E3AA99B52842}"/>
              </a:ext>
            </a:extLst>
          </p:cNvPr>
          <p:cNvCxnSpPr>
            <a:cxnSpLocks/>
          </p:cNvCxnSpPr>
          <p:nvPr/>
        </p:nvCxnSpPr>
        <p:spPr>
          <a:xfrm>
            <a:off x="8537497" y="4994633"/>
            <a:ext cx="0" cy="602949"/>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4458B9D-66C7-4CD9-9F68-CAF710A7EF87}"/>
              </a:ext>
            </a:extLst>
          </p:cNvPr>
          <p:cNvCxnSpPr>
            <a:cxnSpLocks/>
            <a:stCxn id="56" idx="3"/>
            <a:endCxn id="55" idx="3"/>
          </p:cNvCxnSpPr>
          <p:nvPr/>
        </p:nvCxnSpPr>
        <p:spPr>
          <a:xfrm>
            <a:off x="8917722" y="5692930"/>
            <a:ext cx="421024" cy="4732"/>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0" name="building_5">
            <a:extLst>
              <a:ext uri="{FF2B5EF4-FFF2-40B4-BE49-F238E27FC236}">
                <a16:creationId xmlns:a16="http://schemas.microsoft.com/office/drawing/2014/main" id="{AA5F159C-ABF0-439C-841B-FA5B2888EF9F}"/>
              </a:ext>
            </a:extLst>
          </p:cNvPr>
          <p:cNvSpPr>
            <a:spLocks noChangeAspect="1" noEditPoints="1"/>
          </p:cNvSpPr>
          <p:nvPr/>
        </p:nvSpPr>
        <p:spPr bwMode="auto">
          <a:xfrm>
            <a:off x="9543642" y="5482323"/>
            <a:ext cx="421206" cy="430675"/>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61" name="Group 60">
            <a:extLst>
              <a:ext uri="{FF2B5EF4-FFF2-40B4-BE49-F238E27FC236}">
                <a16:creationId xmlns:a16="http://schemas.microsoft.com/office/drawing/2014/main" id="{163E30B8-0EE7-4346-B70F-CAF961384862}"/>
              </a:ext>
            </a:extLst>
          </p:cNvPr>
          <p:cNvGrpSpPr/>
          <p:nvPr/>
        </p:nvGrpSpPr>
        <p:grpSpPr>
          <a:xfrm>
            <a:off x="9362617" y="2384939"/>
            <a:ext cx="2202367" cy="711515"/>
            <a:chOff x="5174105" y="2508597"/>
            <a:chExt cx="3089885" cy="815309"/>
          </a:xfrm>
        </p:grpSpPr>
        <p:sp>
          <p:nvSpPr>
            <p:cNvPr id="62" name="Rectangle 61">
              <a:extLst>
                <a:ext uri="{FF2B5EF4-FFF2-40B4-BE49-F238E27FC236}">
                  <a16:creationId xmlns:a16="http://schemas.microsoft.com/office/drawing/2014/main" id="{2E156888-894F-49C3-9A52-E1918BF18670}"/>
                </a:ext>
              </a:extLst>
            </p:cNvPr>
            <p:cNvSpPr/>
            <p:nvPr/>
          </p:nvSpPr>
          <p:spPr bwMode="auto">
            <a:xfrm>
              <a:off x="5174105" y="2508597"/>
              <a:ext cx="3089885" cy="81530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138F8961-FC69-4E4B-BC69-F258BDDF1F0B}"/>
                </a:ext>
              </a:extLst>
            </p:cNvPr>
            <p:cNvPicPr>
              <a:picLocks noChangeAspect="1"/>
            </p:cNvPicPr>
            <p:nvPr/>
          </p:nvPicPr>
          <p:blipFill>
            <a:blip r:embed="rId5"/>
            <a:stretch>
              <a:fillRect/>
            </a:stretch>
          </p:blipFill>
          <p:spPr>
            <a:xfrm>
              <a:off x="5651612" y="2626524"/>
              <a:ext cx="590878" cy="579456"/>
            </a:xfrm>
            <a:prstGeom prst="rect">
              <a:avLst/>
            </a:prstGeom>
          </p:spPr>
        </p:pic>
        <p:pic>
          <p:nvPicPr>
            <p:cNvPr id="64" name="Picture 63">
              <a:extLst>
                <a:ext uri="{FF2B5EF4-FFF2-40B4-BE49-F238E27FC236}">
                  <a16:creationId xmlns:a16="http://schemas.microsoft.com/office/drawing/2014/main" id="{2D849B82-5481-436F-9D8C-D9D67DCBAF9C}"/>
                </a:ext>
              </a:extLst>
            </p:cNvPr>
            <p:cNvPicPr>
              <a:picLocks noChangeAspect="1"/>
            </p:cNvPicPr>
            <p:nvPr/>
          </p:nvPicPr>
          <p:blipFill>
            <a:blip r:embed="rId5"/>
            <a:stretch>
              <a:fillRect/>
            </a:stretch>
          </p:blipFill>
          <p:spPr>
            <a:xfrm>
              <a:off x="6423609" y="2626524"/>
              <a:ext cx="590878" cy="579456"/>
            </a:xfrm>
            <a:prstGeom prst="rect">
              <a:avLst/>
            </a:prstGeom>
          </p:spPr>
        </p:pic>
        <p:pic>
          <p:nvPicPr>
            <p:cNvPr id="65" name="Picture 64">
              <a:extLst>
                <a:ext uri="{FF2B5EF4-FFF2-40B4-BE49-F238E27FC236}">
                  <a16:creationId xmlns:a16="http://schemas.microsoft.com/office/drawing/2014/main" id="{9A18D74A-5B90-4071-9E3C-5B8478A172DB}"/>
                </a:ext>
              </a:extLst>
            </p:cNvPr>
            <p:cNvPicPr>
              <a:picLocks noChangeAspect="1"/>
            </p:cNvPicPr>
            <p:nvPr/>
          </p:nvPicPr>
          <p:blipFill>
            <a:blip r:embed="rId5"/>
            <a:stretch>
              <a:fillRect/>
            </a:stretch>
          </p:blipFill>
          <p:spPr>
            <a:xfrm>
              <a:off x="7195609" y="2626524"/>
              <a:ext cx="590878" cy="579456"/>
            </a:xfrm>
            <a:prstGeom prst="rect">
              <a:avLst/>
            </a:prstGeom>
          </p:spPr>
        </p:pic>
      </p:grpSp>
      <p:cxnSp>
        <p:nvCxnSpPr>
          <p:cNvPr id="66" name="Straight Arrow Connector 65">
            <a:extLst>
              <a:ext uri="{FF2B5EF4-FFF2-40B4-BE49-F238E27FC236}">
                <a16:creationId xmlns:a16="http://schemas.microsoft.com/office/drawing/2014/main" id="{D8C40D2B-2D0C-454C-925A-64544E3023A4}"/>
              </a:ext>
            </a:extLst>
          </p:cNvPr>
          <p:cNvCxnSpPr>
            <a:cxnSpLocks/>
            <a:endCxn id="47" idx="1"/>
          </p:cNvCxnSpPr>
          <p:nvPr/>
        </p:nvCxnSpPr>
        <p:spPr>
          <a:xfrm>
            <a:off x="6266896" y="3512689"/>
            <a:ext cx="5394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9358399-2BF6-4FBB-8FBD-44A7E1533C5D}"/>
              </a:ext>
            </a:extLst>
          </p:cNvPr>
          <p:cNvCxnSpPr>
            <a:cxnSpLocks/>
          </p:cNvCxnSpPr>
          <p:nvPr/>
        </p:nvCxnSpPr>
        <p:spPr>
          <a:xfrm flipV="1">
            <a:off x="8053178" y="2731781"/>
            <a:ext cx="1326896" cy="7552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F1ABAEB-FB7E-4BB1-B7F5-09E4C0F5AA59}"/>
              </a:ext>
            </a:extLst>
          </p:cNvPr>
          <p:cNvCxnSpPr>
            <a:cxnSpLocks/>
            <a:stCxn id="47" idx="3"/>
            <a:endCxn id="49" idx="1"/>
          </p:cNvCxnSpPr>
          <p:nvPr/>
        </p:nvCxnSpPr>
        <p:spPr>
          <a:xfrm>
            <a:off x="8015350" y="3512689"/>
            <a:ext cx="1310977" cy="4845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9" name="Graphic 68">
            <a:extLst>
              <a:ext uri="{FF2B5EF4-FFF2-40B4-BE49-F238E27FC236}">
                <a16:creationId xmlns:a16="http://schemas.microsoft.com/office/drawing/2014/main" id="{60EE5057-3545-465B-BAC8-3A122C7CE4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88598" y="1255753"/>
            <a:ext cx="476250" cy="476250"/>
          </a:xfrm>
          <a:prstGeom prst="rect">
            <a:avLst/>
          </a:prstGeom>
        </p:spPr>
      </p:pic>
      <p:cxnSp>
        <p:nvCxnSpPr>
          <p:cNvPr id="70" name="Straight Arrow Connector 69">
            <a:extLst>
              <a:ext uri="{FF2B5EF4-FFF2-40B4-BE49-F238E27FC236}">
                <a16:creationId xmlns:a16="http://schemas.microsoft.com/office/drawing/2014/main" id="{B68A97EC-792E-4FAD-A951-18F9045D6C04}"/>
              </a:ext>
            </a:extLst>
          </p:cNvPr>
          <p:cNvCxnSpPr>
            <a:cxnSpLocks/>
          </p:cNvCxnSpPr>
          <p:nvPr/>
        </p:nvCxnSpPr>
        <p:spPr>
          <a:xfrm flipV="1">
            <a:off x="8035721" y="1418302"/>
            <a:ext cx="1419702" cy="2039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BB5C284-E9CD-4AD5-BFE5-6EFF3BF97FF3}"/>
              </a:ext>
            </a:extLst>
          </p:cNvPr>
          <p:cNvCxnSpPr>
            <a:cxnSpLocks/>
            <a:endCxn id="57" idx="0"/>
          </p:cNvCxnSpPr>
          <p:nvPr/>
        </p:nvCxnSpPr>
        <p:spPr>
          <a:xfrm>
            <a:off x="8035721" y="3495983"/>
            <a:ext cx="501776" cy="11538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A3D4366-2984-40FB-A71A-B66FFBB1984E}"/>
              </a:ext>
            </a:extLst>
          </p:cNvPr>
          <p:cNvSpPr txBox="1"/>
          <p:nvPr/>
        </p:nvSpPr>
        <p:spPr>
          <a:xfrm>
            <a:off x="10158899" y="3049806"/>
            <a:ext cx="703141" cy="369332"/>
          </a:xfrm>
          <a:prstGeom prst="rect">
            <a:avLst/>
          </a:prstGeom>
          <a:noFill/>
        </p:spPr>
        <p:txBody>
          <a:bodyPr wrap="none" rtlCol="0">
            <a:spAutoFit/>
          </a:bodyPr>
          <a:lstStyle/>
          <a:p>
            <a:r>
              <a:rPr lang="en-US"/>
              <a:t>Site 1</a:t>
            </a:r>
          </a:p>
        </p:txBody>
      </p:sp>
      <p:sp>
        <p:nvSpPr>
          <p:cNvPr id="75" name="TextBox 74">
            <a:extLst>
              <a:ext uri="{FF2B5EF4-FFF2-40B4-BE49-F238E27FC236}">
                <a16:creationId xmlns:a16="http://schemas.microsoft.com/office/drawing/2014/main" id="{BB1EAF15-C3DE-406A-8BB1-2A536EF34E38}"/>
              </a:ext>
            </a:extLst>
          </p:cNvPr>
          <p:cNvSpPr txBox="1"/>
          <p:nvPr/>
        </p:nvSpPr>
        <p:spPr>
          <a:xfrm>
            <a:off x="10157154" y="4275607"/>
            <a:ext cx="703141" cy="369332"/>
          </a:xfrm>
          <a:prstGeom prst="rect">
            <a:avLst/>
          </a:prstGeom>
          <a:noFill/>
        </p:spPr>
        <p:txBody>
          <a:bodyPr wrap="none" rtlCol="0">
            <a:spAutoFit/>
          </a:bodyPr>
          <a:lstStyle/>
          <a:p>
            <a:r>
              <a:rPr lang="en-US"/>
              <a:t>Site 2</a:t>
            </a:r>
          </a:p>
        </p:txBody>
      </p:sp>
      <p:sp>
        <p:nvSpPr>
          <p:cNvPr id="83" name="TextBox 82">
            <a:extLst>
              <a:ext uri="{FF2B5EF4-FFF2-40B4-BE49-F238E27FC236}">
                <a16:creationId xmlns:a16="http://schemas.microsoft.com/office/drawing/2014/main" id="{D969CC08-FECA-4472-B82C-8F2EB9EE543E}"/>
              </a:ext>
            </a:extLst>
          </p:cNvPr>
          <p:cNvSpPr txBox="1"/>
          <p:nvPr/>
        </p:nvSpPr>
        <p:spPr>
          <a:xfrm>
            <a:off x="5160142" y="3674711"/>
            <a:ext cx="1657432" cy="533970"/>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0">
                      <a:schemeClr val="tx1"/>
                    </a:gs>
                    <a:gs pos="100000">
                      <a:schemeClr val="tx1"/>
                    </a:gs>
                  </a:gsLst>
                  <a:lin ang="5400000" scaled="0"/>
                </a:gradFill>
              </a:rPr>
              <a:t>Internet</a:t>
            </a:r>
          </a:p>
        </p:txBody>
      </p:sp>
      <p:sp>
        <p:nvSpPr>
          <p:cNvPr id="84" name="TextBox 83">
            <a:extLst>
              <a:ext uri="{FF2B5EF4-FFF2-40B4-BE49-F238E27FC236}">
                <a16:creationId xmlns:a16="http://schemas.microsoft.com/office/drawing/2014/main" id="{DD20175C-1FED-41C9-869B-C85646B34935}"/>
              </a:ext>
            </a:extLst>
          </p:cNvPr>
          <p:cNvSpPr txBox="1"/>
          <p:nvPr/>
        </p:nvSpPr>
        <p:spPr>
          <a:xfrm>
            <a:off x="6625678" y="3968627"/>
            <a:ext cx="1657432"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0">
                      <a:schemeClr val="tx1"/>
                    </a:gs>
                    <a:gs pos="100000">
                      <a:schemeClr val="tx1"/>
                    </a:gs>
                  </a:gsLst>
                  <a:lin ang="5400000" scaled="0"/>
                </a:gradFill>
              </a:rPr>
              <a:t>Application Gateway</a:t>
            </a:r>
          </a:p>
        </p:txBody>
      </p:sp>
      <p:sp>
        <p:nvSpPr>
          <p:cNvPr id="85" name="TextBox 84">
            <a:extLst>
              <a:ext uri="{FF2B5EF4-FFF2-40B4-BE49-F238E27FC236}">
                <a16:creationId xmlns:a16="http://schemas.microsoft.com/office/drawing/2014/main" id="{48288603-16F8-4F61-B3D1-C3E04CF063BE}"/>
              </a:ext>
            </a:extLst>
          </p:cNvPr>
          <p:cNvSpPr txBox="1"/>
          <p:nvPr/>
        </p:nvSpPr>
        <p:spPr>
          <a:xfrm>
            <a:off x="9648673" y="1204762"/>
            <a:ext cx="1657432"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0">
                      <a:schemeClr val="tx1"/>
                    </a:gs>
                    <a:gs pos="100000">
                      <a:schemeClr val="tx1"/>
                    </a:gs>
                  </a:gsLst>
                  <a:lin ang="5400000" scaled="0"/>
                </a:gradFill>
              </a:rPr>
              <a:t>Web App Service</a:t>
            </a:r>
          </a:p>
        </p:txBody>
      </p:sp>
      <p:sp>
        <p:nvSpPr>
          <p:cNvPr id="86" name="TextBox 85">
            <a:extLst>
              <a:ext uri="{FF2B5EF4-FFF2-40B4-BE49-F238E27FC236}">
                <a16:creationId xmlns:a16="http://schemas.microsoft.com/office/drawing/2014/main" id="{F80FD7B4-D644-44C9-8532-30D59B421D77}"/>
              </a:ext>
            </a:extLst>
          </p:cNvPr>
          <p:cNvSpPr txBox="1"/>
          <p:nvPr/>
        </p:nvSpPr>
        <p:spPr>
          <a:xfrm>
            <a:off x="9002273" y="5874833"/>
            <a:ext cx="1657432"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0">
                      <a:schemeClr val="tx1"/>
                    </a:gs>
                    <a:gs pos="100000">
                      <a:schemeClr val="tx1"/>
                    </a:gs>
                  </a:gsLst>
                  <a:lin ang="5400000" scaled="0"/>
                </a:gradFill>
              </a:rPr>
              <a:t>On-Premises</a:t>
            </a:r>
          </a:p>
        </p:txBody>
      </p:sp>
    </p:spTree>
    <p:extLst>
      <p:ext uri="{BB962C8B-B14F-4D97-AF65-F5344CB8AC3E}">
        <p14:creationId xmlns:p14="http://schemas.microsoft.com/office/powerpoint/2010/main" val="954607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D254ED-FA61-427B-9BD0-E495D138A0AE}"/>
              </a:ext>
            </a:extLst>
          </p:cNvPr>
          <p:cNvPicPr>
            <a:picLocks noChangeAspect="1"/>
          </p:cNvPicPr>
          <p:nvPr/>
        </p:nvPicPr>
        <p:blipFill>
          <a:blip r:embed="rId3"/>
          <a:stretch>
            <a:fillRect/>
          </a:stretch>
        </p:blipFill>
        <p:spPr>
          <a:xfrm>
            <a:off x="1564232" y="568170"/>
            <a:ext cx="8312641" cy="6289829"/>
          </a:xfrm>
          <a:prstGeom prst="rect">
            <a:avLst/>
          </a:prstGeom>
        </p:spPr>
      </p:pic>
      <p:sp>
        <p:nvSpPr>
          <p:cNvPr id="17" name="Title 16"/>
          <p:cNvSpPr>
            <a:spLocks noGrp="1"/>
          </p:cNvSpPr>
          <p:nvPr>
            <p:ph type="title"/>
          </p:nvPr>
        </p:nvSpPr>
        <p:spPr/>
        <p:txBody>
          <a:bodyPr/>
          <a:lstStyle/>
          <a:p>
            <a:r>
              <a:rPr lang="en-US" dirty="0"/>
              <a:t>Step Six – Create Spoke 2: App Gateway, IIS Servers</a:t>
            </a:r>
          </a:p>
        </p:txBody>
      </p:sp>
      <p:sp>
        <p:nvSpPr>
          <p:cNvPr id="4" name="TextBox 3">
            <a:extLst>
              <a:ext uri="{FF2B5EF4-FFF2-40B4-BE49-F238E27FC236}">
                <a16:creationId xmlns:a16="http://schemas.microsoft.com/office/drawing/2014/main" id="{033060AC-601A-4DEE-BA0A-55DE31B79D44}"/>
              </a:ext>
            </a:extLst>
          </p:cNvPr>
          <p:cNvSpPr txBox="1"/>
          <p:nvPr/>
        </p:nvSpPr>
        <p:spPr>
          <a:xfrm>
            <a:off x="9416143" y="3472458"/>
            <a:ext cx="2775857" cy="3385542"/>
          </a:xfrm>
          <a:prstGeom prst="rect">
            <a:avLst/>
          </a:prstGeom>
          <a:solidFill>
            <a:schemeClr val="bg2"/>
          </a:solidFill>
        </p:spPr>
        <p:txBody>
          <a:bodyPr wrap="square" lIns="0" tIns="0" rIns="0" bIns="0" rtlCol="0">
            <a:spAutoFit/>
          </a:bodyPr>
          <a:lstStyle/>
          <a:p>
            <a:pPr algn="l"/>
            <a:r>
              <a:rPr lang="en-US" sz="2000" dirty="0">
                <a:gradFill>
                  <a:gsLst>
                    <a:gs pos="2917">
                      <a:schemeClr val="tx1"/>
                    </a:gs>
                    <a:gs pos="30000">
                      <a:schemeClr val="tx1"/>
                    </a:gs>
                  </a:gsLst>
                  <a:lin ang="5400000" scaled="0"/>
                </a:gradFill>
              </a:rPr>
              <a:t>Validation: </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Get IIS 1 private IP</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RDP to On-Prem</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Open browser</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Browse to:</a:t>
            </a:r>
          </a:p>
          <a:p>
            <a:r>
              <a:rPr lang="en-US" sz="2000" dirty="0">
                <a:gradFill>
                  <a:gsLst>
                    <a:gs pos="2917">
                      <a:schemeClr val="tx1"/>
                    </a:gs>
                    <a:gs pos="30000">
                      <a:schemeClr val="tx1"/>
                    </a:gs>
                  </a:gsLst>
                  <a:lin ang="5400000" scaled="0"/>
                </a:gradFill>
              </a:rPr>
              <a:t>     http://&lt;IIS 1 IP&gt;</a:t>
            </a:r>
          </a:p>
          <a:p>
            <a:endParaRPr lang="en-US" sz="2000" dirty="0">
              <a:gradFill>
                <a:gsLst>
                  <a:gs pos="2917">
                    <a:schemeClr val="tx1"/>
                  </a:gs>
                  <a:gs pos="30000">
                    <a:schemeClr val="tx1"/>
                  </a:gs>
                </a:gsLst>
                <a:lin ang="5400000" scaled="0"/>
              </a:gradFill>
            </a:endParaRPr>
          </a:p>
          <a:p>
            <a:r>
              <a:rPr lang="en-US" sz="2000" dirty="0">
                <a:gradFill>
                  <a:gsLst>
                    <a:gs pos="2917">
                      <a:schemeClr val="tx1"/>
                    </a:gs>
                    <a:gs pos="30000">
                      <a:schemeClr val="tx1"/>
                    </a:gs>
                  </a:gsLst>
                  <a:lin ang="5400000" scaled="0"/>
                </a:gradFill>
              </a:rPr>
              <a:t>Note: you’ll get a path not accessible type error, if you get a 404, the validation is a failure</a:t>
            </a:r>
          </a:p>
        </p:txBody>
      </p:sp>
    </p:spTree>
    <p:extLst>
      <p:ext uri="{BB962C8B-B14F-4D97-AF65-F5344CB8AC3E}">
        <p14:creationId xmlns:p14="http://schemas.microsoft.com/office/powerpoint/2010/main" val="10092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6049CABC-05F2-4EA4-8A73-CB3CFEC3B188}"/>
              </a:ext>
            </a:extLst>
          </p:cNvPr>
          <p:cNvSpPr txBox="1"/>
          <p:nvPr/>
        </p:nvSpPr>
        <p:spPr>
          <a:xfrm>
            <a:off x="360709" y="1071969"/>
            <a:ext cx="77234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Segoe UI" panose="020B0502040204020203" pitchFamily="34" charset="0"/>
                <a:ea typeface="+mn-ea"/>
                <a:cs typeface="Segoe UI" panose="020B0502040204020203" pitchFamily="34" charset="0"/>
              </a:rPr>
              <a:t>Our </a:t>
            </a:r>
            <a:r>
              <a:rPr kumimoji="0" lang="en-US" sz="1800" b="1" i="0" u="none" strike="noStrike" kern="1200" cap="none" spc="0" normalizeH="0" baseline="0" noProof="0">
                <a:ln>
                  <a:noFill/>
                </a:ln>
                <a:solidFill>
                  <a:schemeClr val="accent4"/>
                </a:solidFill>
                <a:effectLst/>
                <a:uLnTx/>
                <a:uFillTx/>
                <a:latin typeface="Segoe UI" panose="020B0502040204020203" pitchFamily="34" charset="0"/>
                <a:ea typeface="+mn-ea"/>
                <a:cs typeface="Segoe UI" panose="020B0502040204020203" pitchFamily="34" charset="0"/>
              </a:rPr>
              <a:t>100% SLA </a:t>
            </a:r>
            <a:r>
              <a:rPr kumimoji="0" lang="en-US" sz="1800" b="0" i="0" u="none" strike="noStrike" kern="1200" cap="none" spc="0" normalizeH="0" baseline="0" noProof="0">
                <a:ln>
                  <a:noFill/>
                </a:ln>
                <a:solidFill>
                  <a:schemeClr val="accent4"/>
                </a:solidFill>
                <a:effectLst/>
                <a:uLnTx/>
                <a:uFillTx/>
                <a:latin typeface="Segoe UI" panose="020B0502040204020203" pitchFamily="34" charset="0"/>
                <a:ea typeface="+mn-ea"/>
                <a:cs typeface="Segoe UI" panose="020B0502040204020203" pitchFamily="34" charset="0"/>
              </a:rPr>
              <a:t>will help meet your reliability and resiliency requirements</a:t>
            </a:r>
          </a:p>
        </p:txBody>
      </p:sp>
      <p:sp>
        <p:nvSpPr>
          <p:cNvPr id="42" name="Title 1">
            <a:extLst>
              <a:ext uri="{FF2B5EF4-FFF2-40B4-BE49-F238E27FC236}">
                <a16:creationId xmlns:a16="http://schemas.microsoft.com/office/drawing/2014/main" id="{D7DEA23F-92A9-4A17-BD3C-BC8C04E43110}"/>
              </a:ext>
            </a:extLst>
          </p:cNvPr>
          <p:cNvSpPr txBox="1">
            <a:spLocks/>
          </p:cNvSpPr>
          <p:nvPr/>
        </p:nvSpPr>
        <p:spPr>
          <a:xfrm>
            <a:off x="483182" y="291889"/>
            <a:ext cx="11605370" cy="158711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Azure DNS – Host DNS Zones with High Availability </a:t>
            </a:r>
          </a:p>
        </p:txBody>
      </p:sp>
      <p:grpSp>
        <p:nvGrpSpPr>
          <p:cNvPr id="4" name="Group 3">
            <a:extLst>
              <a:ext uri="{FF2B5EF4-FFF2-40B4-BE49-F238E27FC236}">
                <a16:creationId xmlns:a16="http://schemas.microsoft.com/office/drawing/2014/main" id="{B1362C3B-4000-4FEA-A601-E328C90A5F72}"/>
              </a:ext>
            </a:extLst>
          </p:cNvPr>
          <p:cNvGrpSpPr/>
          <p:nvPr/>
        </p:nvGrpSpPr>
        <p:grpSpPr>
          <a:xfrm>
            <a:off x="6118058" y="1648175"/>
            <a:ext cx="5970494" cy="1780825"/>
            <a:chOff x="6099586" y="2253907"/>
            <a:chExt cx="5970494" cy="2410457"/>
          </a:xfrm>
        </p:grpSpPr>
        <p:grpSp>
          <p:nvGrpSpPr>
            <p:cNvPr id="3" name="Group 2">
              <a:extLst>
                <a:ext uri="{FF2B5EF4-FFF2-40B4-BE49-F238E27FC236}">
                  <a16:creationId xmlns:a16="http://schemas.microsoft.com/office/drawing/2014/main" id="{C55927B3-EFCE-4C69-8F33-E84F653BFC4B}"/>
                </a:ext>
              </a:extLst>
            </p:cNvPr>
            <p:cNvGrpSpPr/>
            <p:nvPr/>
          </p:nvGrpSpPr>
          <p:grpSpPr>
            <a:xfrm>
              <a:off x="6099586" y="2253907"/>
              <a:ext cx="5970494" cy="2410457"/>
              <a:chOff x="6099586" y="2253907"/>
              <a:chExt cx="5970494" cy="2410457"/>
            </a:xfrm>
          </p:grpSpPr>
          <p:grpSp>
            <p:nvGrpSpPr>
              <p:cNvPr id="117" name="Group 116">
                <a:extLst>
                  <a:ext uri="{FF2B5EF4-FFF2-40B4-BE49-F238E27FC236}">
                    <a16:creationId xmlns:a16="http://schemas.microsoft.com/office/drawing/2014/main" id="{FDC49F7E-A2C5-401C-9BD5-97C1F6CA18C6}"/>
                  </a:ext>
                </a:extLst>
              </p:cNvPr>
              <p:cNvGrpSpPr/>
              <p:nvPr/>
            </p:nvGrpSpPr>
            <p:grpSpPr>
              <a:xfrm>
                <a:off x="6099586" y="2253907"/>
                <a:ext cx="5970494" cy="2410457"/>
                <a:chOff x="6099586" y="2253907"/>
                <a:chExt cx="5970494" cy="2410457"/>
              </a:xfrm>
            </p:grpSpPr>
            <p:sp>
              <p:nvSpPr>
                <p:cNvPr id="118" name="Rectangle 117">
                  <a:extLst>
                    <a:ext uri="{FF2B5EF4-FFF2-40B4-BE49-F238E27FC236}">
                      <a16:creationId xmlns:a16="http://schemas.microsoft.com/office/drawing/2014/main" id="{8AC8AF61-0A9B-49B3-92A6-DA46C8730EB4}"/>
                    </a:ext>
                  </a:extLst>
                </p:cNvPr>
                <p:cNvSpPr/>
                <p:nvPr/>
              </p:nvSpPr>
              <p:spPr>
                <a:xfrm>
                  <a:off x="6099586" y="2253907"/>
                  <a:ext cx="5970494" cy="2410457"/>
                </a:xfrm>
                <a:prstGeom prst="rect">
                  <a:avLst/>
                </a:prstGeom>
                <a:solidFill>
                  <a:schemeClr val="bg1">
                    <a:lumMod val="95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9" name="Group 118">
                  <a:extLst>
                    <a:ext uri="{FF2B5EF4-FFF2-40B4-BE49-F238E27FC236}">
                      <a16:creationId xmlns:a16="http://schemas.microsoft.com/office/drawing/2014/main" id="{3D12FB0A-82BC-408F-90F0-4CE91D8D4C94}"/>
                    </a:ext>
                  </a:extLst>
                </p:cNvPr>
                <p:cNvGrpSpPr/>
                <p:nvPr/>
              </p:nvGrpSpPr>
              <p:grpSpPr>
                <a:xfrm rot="5400000">
                  <a:off x="9034003" y="4390222"/>
                  <a:ext cx="100455" cy="248293"/>
                  <a:chOff x="7542229" y="3408998"/>
                  <a:chExt cx="100455" cy="248293"/>
                </a:xfrm>
              </p:grpSpPr>
              <p:sp>
                <p:nvSpPr>
                  <p:cNvPr id="121" name="Rectangle 120">
                    <a:extLst>
                      <a:ext uri="{FF2B5EF4-FFF2-40B4-BE49-F238E27FC236}">
                        <a16:creationId xmlns:a16="http://schemas.microsoft.com/office/drawing/2014/main" id="{4192937F-3B55-433F-9441-1349E4E1D13C}"/>
                      </a:ext>
                    </a:extLst>
                  </p:cNvPr>
                  <p:cNvSpPr/>
                  <p:nvPr/>
                </p:nvSpPr>
                <p:spPr>
                  <a:xfrm>
                    <a:off x="7542229" y="3408998"/>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41F60ABE-BAF9-4BA2-A85C-ED56B7317640}"/>
                      </a:ext>
                    </a:extLst>
                  </p:cNvPr>
                  <p:cNvSpPr/>
                  <p:nvPr/>
                </p:nvSpPr>
                <p:spPr>
                  <a:xfrm>
                    <a:off x="7542229" y="3520910"/>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0" name="TextBox 109">
                <a:extLst>
                  <a:ext uri="{FF2B5EF4-FFF2-40B4-BE49-F238E27FC236}">
                    <a16:creationId xmlns:a16="http://schemas.microsoft.com/office/drawing/2014/main" id="{E2714CF5-042B-4F2C-B7A8-FE05A0767814}"/>
                  </a:ext>
                </a:extLst>
              </p:cNvPr>
              <p:cNvSpPr txBox="1"/>
              <p:nvPr/>
            </p:nvSpPr>
            <p:spPr>
              <a:xfrm>
                <a:off x="6717398" y="2657475"/>
                <a:ext cx="4781239" cy="400110"/>
              </a:xfrm>
              <a:prstGeom prst="rect">
                <a:avLst/>
              </a:prstGeom>
              <a:noFill/>
            </p:spPr>
            <p:txBody>
              <a:bodyPr wrap="square" rtlCol="0">
                <a:spAutoFit/>
              </a:bodyPr>
              <a:lstStyle/>
              <a:p>
                <a:pPr lvl="0" defTabSz="914400">
                  <a:defRPr/>
                </a:pPr>
                <a:r>
                  <a:rPr lang="en-US" sz="2000" b="1">
                    <a:solidFill>
                      <a:srgbClr val="0068BB"/>
                    </a:solidFill>
                    <a:latin typeface="Segoe UI" panose="020B0502040204020203" pitchFamily="34" charset="0"/>
                    <a:cs typeface="Segoe UI" panose="020B0502040204020203" pitchFamily="34" charset="0"/>
                  </a:rPr>
                  <a:t>Reliability via Global anycast network</a:t>
                </a:r>
              </a:p>
            </p:txBody>
          </p:sp>
        </p:grpSp>
        <p:sp>
          <p:nvSpPr>
            <p:cNvPr id="111" name="Rectangle 110">
              <a:extLst>
                <a:ext uri="{FF2B5EF4-FFF2-40B4-BE49-F238E27FC236}">
                  <a16:creationId xmlns:a16="http://schemas.microsoft.com/office/drawing/2014/main" id="{AF0D5AB4-0C08-4526-BA68-9B4DC5C4BA81}"/>
                </a:ext>
              </a:extLst>
            </p:cNvPr>
            <p:cNvSpPr/>
            <p:nvPr/>
          </p:nvSpPr>
          <p:spPr>
            <a:xfrm>
              <a:off x="7177022" y="3194598"/>
              <a:ext cx="4781239" cy="830997"/>
            </a:xfrm>
            <a:prstGeom prst="rect">
              <a:avLst/>
            </a:prstGeom>
          </p:spPr>
          <p:txBody>
            <a:bodyPr wrap="square">
              <a:spAutoFit/>
            </a:bodyPr>
            <a:lstStyle/>
            <a:p>
              <a:pPr lvl="0" defTabSz="914400">
                <a:defRPr/>
              </a:pPr>
              <a:r>
                <a:rPr lang="en-US" sz="1600">
                  <a:solidFill>
                    <a:srgbClr val="E7E6E6">
                      <a:lumMod val="25000"/>
                    </a:srgbClr>
                  </a:solidFill>
                </a:rPr>
                <a:t>Multiple nodes around the world advertise a given IP address providing reliable responses even in event of a node failure.</a:t>
              </a:r>
              <a:endParaRPr lang="en-US" sz="1400">
                <a:solidFill>
                  <a:srgbClr val="E7E6E6">
                    <a:lumMod val="25000"/>
                  </a:srgbClr>
                </a:solidFill>
              </a:endParaRPr>
            </a:p>
          </p:txBody>
        </p:sp>
      </p:grpSp>
      <p:grpSp>
        <p:nvGrpSpPr>
          <p:cNvPr id="2" name="Group 1">
            <a:extLst>
              <a:ext uri="{FF2B5EF4-FFF2-40B4-BE49-F238E27FC236}">
                <a16:creationId xmlns:a16="http://schemas.microsoft.com/office/drawing/2014/main" id="{28C18217-5CBB-4FC1-8C54-355E3996F451}"/>
              </a:ext>
            </a:extLst>
          </p:cNvPr>
          <p:cNvGrpSpPr/>
          <p:nvPr/>
        </p:nvGrpSpPr>
        <p:grpSpPr>
          <a:xfrm>
            <a:off x="149544" y="1652799"/>
            <a:ext cx="6331871" cy="1776201"/>
            <a:chOff x="117963" y="2271976"/>
            <a:chExt cx="6305305" cy="2405833"/>
          </a:xfrm>
        </p:grpSpPr>
        <p:grpSp>
          <p:nvGrpSpPr>
            <p:cNvPr id="123" name="Group 122">
              <a:extLst>
                <a:ext uri="{FF2B5EF4-FFF2-40B4-BE49-F238E27FC236}">
                  <a16:creationId xmlns:a16="http://schemas.microsoft.com/office/drawing/2014/main" id="{C78EDFB3-E059-40E0-974C-91596B152061}"/>
                </a:ext>
              </a:extLst>
            </p:cNvPr>
            <p:cNvGrpSpPr/>
            <p:nvPr/>
          </p:nvGrpSpPr>
          <p:grpSpPr>
            <a:xfrm>
              <a:off x="117963" y="2271976"/>
              <a:ext cx="6305305" cy="2405833"/>
              <a:chOff x="117963" y="2271976"/>
              <a:chExt cx="6305305" cy="2405833"/>
            </a:xfrm>
          </p:grpSpPr>
          <p:sp>
            <p:nvSpPr>
              <p:cNvPr id="124" name="Rectangle 123">
                <a:extLst>
                  <a:ext uri="{FF2B5EF4-FFF2-40B4-BE49-F238E27FC236}">
                    <a16:creationId xmlns:a16="http://schemas.microsoft.com/office/drawing/2014/main" id="{2906F39E-AD14-4298-8F82-94013FDC9B44}"/>
                  </a:ext>
                </a:extLst>
              </p:cNvPr>
              <p:cNvSpPr/>
              <p:nvPr/>
            </p:nvSpPr>
            <p:spPr>
              <a:xfrm>
                <a:off x="117963" y="2271976"/>
                <a:ext cx="5970494" cy="2405833"/>
              </a:xfrm>
              <a:prstGeom prst="rect">
                <a:avLst/>
              </a:prstGeom>
              <a:solidFill>
                <a:schemeClr val="bg1">
                  <a:lumMod val="95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Flowchart: Delay 124">
                <a:extLst>
                  <a:ext uri="{FF2B5EF4-FFF2-40B4-BE49-F238E27FC236}">
                    <a16:creationId xmlns:a16="http://schemas.microsoft.com/office/drawing/2014/main" id="{2BD3CF51-4290-42AA-A218-5DF8FA485196}"/>
                  </a:ext>
                </a:extLst>
              </p:cNvPr>
              <p:cNvSpPr/>
              <p:nvPr/>
            </p:nvSpPr>
            <p:spPr>
              <a:xfrm>
                <a:off x="6111780" y="3231659"/>
                <a:ext cx="311488" cy="288036"/>
              </a:xfrm>
              <a:prstGeom prst="flowChartDelay">
                <a:avLst/>
              </a:prstGeom>
              <a:solidFill>
                <a:srgbClr val="F2F2F2"/>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1C5355F2-BE5D-4CA6-B9DD-B0272DB16D56}"/>
                  </a:ext>
                </a:extLst>
              </p:cNvPr>
              <p:cNvSpPr/>
              <p:nvPr/>
            </p:nvSpPr>
            <p:spPr>
              <a:xfrm>
                <a:off x="6048983" y="3252138"/>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6A242159-9268-4FB4-88EB-956643917445}"/>
                  </a:ext>
                </a:extLst>
              </p:cNvPr>
              <p:cNvSpPr/>
              <p:nvPr/>
            </p:nvSpPr>
            <p:spPr>
              <a:xfrm>
                <a:off x="6048983" y="3364050"/>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8" name="TextBox 67">
              <a:extLst>
                <a:ext uri="{FF2B5EF4-FFF2-40B4-BE49-F238E27FC236}">
                  <a16:creationId xmlns:a16="http://schemas.microsoft.com/office/drawing/2014/main" id="{F7720290-563C-429F-A01A-8FF4C8DB0405}"/>
                </a:ext>
              </a:extLst>
            </p:cNvPr>
            <p:cNvSpPr txBox="1"/>
            <p:nvPr/>
          </p:nvSpPr>
          <p:spPr>
            <a:xfrm>
              <a:off x="1187178" y="2670920"/>
              <a:ext cx="46441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68BB"/>
                  </a:solidFill>
                  <a:effectLst/>
                  <a:uLnTx/>
                  <a:uFillTx/>
                  <a:latin typeface="Segoe UI" panose="020B0502040204020203" pitchFamily="34" charset="0"/>
                  <a:ea typeface="+mn-ea"/>
                  <a:cs typeface="Segoe UI" panose="020B0502040204020203" pitchFamily="34" charset="0"/>
                </a:rPr>
                <a:t>Protect Against Zero Day vulnerabilities</a:t>
              </a:r>
            </a:p>
          </p:txBody>
        </p:sp>
        <p:sp>
          <p:nvSpPr>
            <p:cNvPr id="77" name="Rectangle 76">
              <a:extLst>
                <a:ext uri="{FF2B5EF4-FFF2-40B4-BE49-F238E27FC236}">
                  <a16:creationId xmlns:a16="http://schemas.microsoft.com/office/drawing/2014/main" id="{EEC8BD69-0D72-4A87-B2B5-FF6B14BEBCEF}"/>
                </a:ext>
              </a:extLst>
            </p:cNvPr>
            <p:cNvSpPr/>
            <p:nvPr/>
          </p:nvSpPr>
          <p:spPr>
            <a:xfrm>
              <a:off x="1163857" y="3032961"/>
              <a:ext cx="4644191"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7E6E6">
                      <a:lumMod val="25000"/>
                    </a:srgbClr>
                  </a:solidFill>
                  <a:effectLst/>
                  <a:uLnTx/>
                  <a:uFillTx/>
                  <a:latin typeface="Segoe UI"/>
                  <a:ea typeface="+mn-ea"/>
                  <a:cs typeface="+mn-cs"/>
                </a:rPr>
                <a:t>By having completely independent technologies and </a:t>
              </a:r>
              <a:r>
                <a:rPr kumimoji="0" lang="en-US" sz="1600" b="1" i="0" u="none" strike="noStrike" kern="1200" cap="none" spc="0" normalizeH="0" baseline="0" noProof="0">
                  <a:ln>
                    <a:noFill/>
                  </a:ln>
                  <a:solidFill>
                    <a:srgbClr val="E7E6E6">
                      <a:lumMod val="25000"/>
                    </a:srgbClr>
                  </a:solidFill>
                  <a:effectLst/>
                  <a:uLnTx/>
                  <a:uFillTx/>
                  <a:latin typeface="Segoe UI"/>
                  <a:ea typeface="+mn-ea"/>
                  <a:cs typeface="+mn-cs"/>
                </a:rPr>
                <a:t>diverse technology stacks </a:t>
              </a:r>
              <a:r>
                <a:rPr kumimoji="0" lang="en-US" sz="1600" b="0" i="0" u="none" strike="noStrike" kern="1200" cap="none" spc="0" normalizeH="0" baseline="0" noProof="0">
                  <a:ln>
                    <a:noFill/>
                  </a:ln>
                  <a:solidFill>
                    <a:srgbClr val="E7E6E6">
                      <a:lumMod val="25000"/>
                    </a:srgbClr>
                  </a:solidFill>
                  <a:effectLst/>
                  <a:uLnTx/>
                  <a:uFillTx/>
                  <a:latin typeface="Segoe UI"/>
                  <a:ea typeface="+mn-ea"/>
                  <a:cs typeface="+mn-cs"/>
                </a:rPr>
                <a:t>on the data plane gives </a:t>
              </a:r>
              <a:r>
                <a:rPr kumimoji="0" lang="en-US" sz="1600" b="1" i="0" u="none" strike="noStrike" kern="1200" cap="none" spc="0" normalizeH="0" baseline="0" noProof="0">
                  <a:ln>
                    <a:noFill/>
                  </a:ln>
                  <a:solidFill>
                    <a:srgbClr val="E7E6E6">
                      <a:lumMod val="25000"/>
                    </a:srgbClr>
                  </a:solidFill>
                  <a:effectLst/>
                  <a:uLnTx/>
                  <a:uFillTx/>
                  <a:latin typeface="Segoe UI"/>
                  <a:ea typeface="+mn-ea"/>
                  <a:cs typeface="+mn-cs"/>
                </a:rPr>
                <a:t>100%</a:t>
              </a:r>
              <a:r>
                <a:rPr kumimoji="0" lang="en-US" sz="1600" b="0" i="0" u="none" strike="noStrike" kern="1200" cap="none" spc="0" normalizeH="0" baseline="0" noProof="0">
                  <a:ln>
                    <a:noFill/>
                  </a:ln>
                  <a:solidFill>
                    <a:srgbClr val="E7E6E6">
                      <a:lumMod val="25000"/>
                    </a:srgbClr>
                  </a:solidFill>
                  <a:effectLst/>
                  <a:uLnTx/>
                  <a:uFillTx/>
                  <a:latin typeface="Segoe UI"/>
                  <a:ea typeface="+mn-ea"/>
                  <a:cs typeface="+mn-cs"/>
                </a:rPr>
                <a:t> protection against Zero day exploits.</a:t>
              </a:r>
            </a:p>
          </p:txBody>
        </p:sp>
      </p:grpSp>
      <p:pic>
        <p:nvPicPr>
          <p:cNvPr id="48" name="Graphic 47">
            <a:extLst>
              <a:ext uri="{FF2B5EF4-FFF2-40B4-BE49-F238E27FC236}">
                <a16:creationId xmlns:a16="http://schemas.microsoft.com/office/drawing/2014/main" id="{F4D558BA-00B8-4C3C-9277-CED2A6771E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85867" y="1857493"/>
            <a:ext cx="527035" cy="378646"/>
          </a:xfrm>
          <a:prstGeom prst="rect">
            <a:avLst/>
          </a:prstGeom>
        </p:spPr>
      </p:pic>
      <p:sp>
        <p:nvSpPr>
          <p:cNvPr id="10" name="Rectangle 9">
            <a:extLst>
              <a:ext uri="{FF2B5EF4-FFF2-40B4-BE49-F238E27FC236}">
                <a16:creationId xmlns:a16="http://schemas.microsoft.com/office/drawing/2014/main" id="{639E6EC2-8842-4816-A0CD-16C2CC451FF1}"/>
              </a:ext>
            </a:extLst>
          </p:cNvPr>
          <p:cNvSpPr/>
          <p:nvPr/>
        </p:nvSpPr>
        <p:spPr>
          <a:xfrm>
            <a:off x="443530" y="1889331"/>
            <a:ext cx="732893"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0:00</a:t>
            </a:r>
            <a:endParaRPr kumimoji="0" lang="en-US" sz="5400" b="0" i="0" u="none" strike="noStrike" kern="1200" cap="none" spc="0" normalizeH="0" baseline="0" noProof="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A7B90197-0494-40A7-98C0-FD9BA70284AB}"/>
              </a:ext>
            </a:extLst>
          </p:cNvPr>
          <p:cNvSpPr txBox="1"/>
          <p:nvPr/>
        </p:nvSpPr>
        <p:spPr>
          <a:xfrm>
            <a:off x="10567509" y="44200"/>
            <a:ext cx="16435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Confidential</a:t>
            </a:r>
          </a:p>
        </p:txBody>
      </p:sp>
      <p:sp>
        <p:nvSpPr>
          <p:cNvPr id="49" name="Text Placeholder 2">
            <a:extLst>
              <a:ext uri="{FF2B5EF4-FFF2-40B4-BE49-F238E27FC236}">
                <a16:creationId xmlns:a16="http://schemas.microsoft.com/office/drawing/2014/main" id="{A7F2B073-08FA-428B-8BE6-81AB5B0EE1B7}"/>
              </a:ext>
            </a:extLst>
          </p:cNvPr>
          <p:cNvSpPr txBox="1">
            <a:spLocks/>
          </p:cNvSpPr>
          <p:nvPr/>
        </p:nvSpPr>
        <p:spPr>
          <a:xfrm>
            <a:off x="361214" y="3893708"/>
            <a:ext cx="5995649" cy="199439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solidFill>
                  <a:schemeClr val="accent4"/>
                </a:solidFill>
              </a:rPr>
              <a:t>Announcing DNS Alias records</a:t>
            </a:r>
          </a:p>
          <a:p>
            <a:pPr marL="285750" indent="-285750">
              <a:buFont typeface="Arial" panose="020B0604020202020204" pitchFamily="34" charset="0"/>
              <a:buChar char="•"/>
            </a:pPr>
            <a:r>
              <a:rPr lang="en-US" sz="1600" b="1">
                <a:solidFill>
                  <a:schemeClr val="tx1"/>
                </a:solidFill>
              </a:rPr>
              <a:t>Keep your DNS records automatically updated when IPs change for your ARM resources</a:t>
            </a:r>
          </a:p>
          <a:p>
            <a:pPr marL="285750" indent="-285750">
              <a:buFont typeface="Arial" panose="020B0604020202020204" pitchFamily="34" charset="0"/>
              <a:buChar char="•"/>
            </a:pPr>
            <a:r>
              <a:rPr lang="en-US" sz="1600" b="1">
                <a:solidFill>
                  <a:schemeClr val="tx1"/>
                </a:solidFill>
              </a:rPr>
              <a:t>Prevent outages or undesirable redirection of traffic for your applications when IPs are removed/changed</a:t>
            </a:r>
          </a:p>
          <a:p>
            <a:pPr marL="285750" indent="-285750">
              <a:buFont typeface="Arial" panose="020B0604020202020204" pitchFamily="34" charset="0"/>
              <a:buChar char="•"/>
            </a:pPr>
            <a:r>
              <a:rPr lang="en-US" sz="1600" b="1">
                <a:solidFill>
                  <a:schemeClr val="tx1"/>
                </a:solidFill>
              </a:rPr>
              <a:t>Run a load balanced application directly at your Zone Apex by Alias to Traffic Manager</a:t>
            </a:r>
          </a:p>
        </p:txBody>
      </p:sp>
      <p:pic>
        <p:nvPicPr>
          <p:cNvPr id="50" name="Picture 49">
            <a:extLst>
              <a:ext uri="{FF2B5EF4-FFF2-40B4-BE49-F238E27FC236}">
                <a16:creationId xmlns:a16="http://schemas.microsoft.com/office/drawing/2014/main" id="{65B337AC-9B29-4580-A1C2-5EADA624D2D9}"/>
              </a:ext>
            </a:extLst>
          </p:cNvPr>
          <p:cNvPicPr>
            <a:picLocks noChangeAspect="1"/>
          </p:cNvPicPr>
          <p:nvPr/>
        </p:nvPicPr>
        <p:blipFill>
          <a:blip r:embed="rId5"/>
          <a:stretch>
            <a:fillRect/>
          </a:stretch>
        </p:blipFill>
        <p:spPr>
          <a:xfrm>
            <a:off x="6356863" y="3786835"/>
            <a:ext cx="5860511" cy="2845979"/>
          </a:xfrm>
          <a:prstGeom prst="rect">
            <a:avLst/>
          </a:prstGeom>
        </p:spPr>
      </p:pic>
    </p:spTree>
    <p:extLst>
      <p:ext uri="{BB962C8B-B14F-4D97-AF65-F5344CB8AC3E}">
        <p14:creationId xmlns:p14="http://schemas.microsoft.com/office/powerpoint/2010/main" val="4228690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25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1" presetClass="entr" presetSubtype="0" fill="hold" nodeType="withEffect">
                                  <p:stCondLst>
                                    <p:cond delay="225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225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5C9CF16A-E68A-47A2-825C-9EF2DBFAB9D2}"/>
              </a:ext>
            </a:extLst>
          </p:cNvPr>
          <p:cNvSpPr>
            <a:spLocks noGrp="1"/>
          </p:cNvSpPr>
          <p:nvPr>
            <p:ph type="title"/>
          </p:nvPr>
        </p:nvSpPr>
        <p:spPr>
          <a:xfrm>
            <a:off x="1546860" y="457200"/>
            <a:ext cx="10059922" cy="553998"/>
          </a:xfrm>
        </p:spPr>
        <p:txBody>
          <a:bodyPr/>
          <a:lstStyle/>
          <a:p>
            <a:r>
              <a:rPr lang="en-US"/>
              <a:t>Azure Firewall</a:t>
            </a: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585933" y="2452276"/>
            <a:ext cx="5183952" cy="3354765"/>
          </a:xfrm>
        </p:spPr>
        <p:txBody>
          <a:bodyPr wrap="square">
            <a:spAutoFit/>
          </a:bodyPr>
          <a:lstStyle/>
          <a:p>
            <a:pPr marL="0" indent="0">
              <a:buNone/>
            </a:pPr>
            <a:r>
              <a:rPr lang="en-US" sz="2000">
                <a:latin typeface="+mj-lt"/>
              </a:rPr>
              <a:t>Cloud native stateful Firewall as a Service</a:t>
            </a:r>
          </a:p>
          <a:p>
            <a:pPr marL="190500" indent="-190500">
              <a:buFont typeface="Arial" panose="020B0604020202020204" pitchFamily="34" charset="0"/>
              <a:buChar char="•"/>
            </a:pPr>
            <a:r>
              <a:rPr lang="en-US" sz="1600">
                <a:latin typeface="+mn-lt"/>
              </a:rPr>
              <a:t>Built-in High Availability and Auto Scale</a:t>
            </a:r>
          </a:p>
          <a:p>
            <a:pPr marL="190500" indent="-190500">
              <a:buFont typeface="Arial" panose="020B0604020202020204" pitchFamily="34" charset="0"/>
              <a:buChar char="•"/>
            </a:pPr>
            <a:r>
              <a:rPr lang="en-US" sz="1600">
                <a:latin typeface="+mn-lt"/>
              </a:rPr>
              <a:t>Network and Application traffic filtering</a:t>
            </a:r>
          </a:p>
          <a:p>
            <a:pPr marL="190500" indent="-190500">
              <a:buFont typeface="Arial" panose="020B0604020202020204" pitchFamily="34" charset="0"/>
              <a:buChar char="•"/>
            </a:pPr>
            <a:r>
              <a:rPr lang="en-US" sz="1600">
                <a:latin typeface="+mn-lt"/>
              </a:rPr>
              <a:t>Centralized policy across </a:t>
            </a:r>
            <a:r>
              <a:rPr lang="en-US" sz="1600" err="1">
                <a:latin typeface="+mn-lt"/>
              </a:rPr>
              <a:t>VNets</a:t>
            </a:r>
            <a:r>
              <a:rPr lang="en-US" sz="1600">
                <a:latin typeface="+mn-lt"/>
              </a:rPr>
              <a:t> and Subscriptions</a:t>
            </a:r>
          </a:p>
          <a:p>
            <a:pPr marL="0" indent="0">
              <a:spcBef>
                <a:spcPts val="1800"/>
              </a:spcBef>
              <a:buNone/>
            </a:pPr>
            <a:r>
              <a:rPr lang="en-US" sz="2000">
                <a:latin typeface="+mj-lt"/>
              </a:rPr>
              <a:t>Complete VNET protection</a:t>
            </a:r>
          </a:p>
          <a:p>
            <a:pPr marL="190500" indent="-190500">
              <a:buFont typeface="Arial" panose="020B0604020202020204" pitchFamily="34" charset="0"/>
              <a:buChar char="•"/>
            </a:pPr>
            <a:r>
              <a:rPr lang="en-US" sz="1600">
                <a:latin typeface="+mn-lt"/>
              </a:rPr>
              <a:t>Filter Outbound, Inbound, Spoke-Spoke &amp; Hybrid Connections traffic (VPN and ExpressRoute) </a:t>
            </a:r>
          </a:p>
          <a:p>
            <a:pPr marL="0" indent="0">
              <a:spcBef>
                <a:spcPts val="1800"/>
              </a:spcBef>
              <a:buNone/>
            </a:pPr>
            <a:r>
              <a:rPr lang="en-US" sz="2000">
                <a:latin typeface="+mj-lt"/>
              </a:rPr>
              <a:t>Centralized logging</a:t>
            </a:r>
          </a:p>
          <a:p>
            <a:pPr marL="190500" indent="-190500">
              <a:buFont typeface="Arial" panose="020B0604020202020204" pitchFamily="34" charset="0"/>
              <a:buChar char="•"/>
            </a:pPr>
            <a:r>
              <a:rPr lang="en-US" sz="1600">
                <a:latin typeface="+mn-lt"/>
              </a:rPr>
              <a:t>Archive logs to a storage account, stream events to your Event Hub, or send them to Log Analytics or SIEM</a:t>
            </a:r>
          </a:p>
        </p:txBody>
      </p:sp>
      <p:sp>
        <p:nvSpPr>
          <p:cNvPr id="2" name="Rectangle 1">
            <a:extLst>
              <a:ext uri="{FF2B5EF4-FFF2-40B4-BE49-F238E27FC236}">
                <a16:creationId xmlns:a16="http://schemas.microsoft.com/office/drawing/2014/main" id="{4C3A7433-1A66-474C-BB0F-4DD4F29A8695}"/>
              </a:ext>
            </a:extLst>
          </p:cNvPr>
          <p:cNvSpPr/>
          <p:nvPr/>
        </p:nvSpPr>
        <p:spPr>
          <a:xfrm>
            <a:off x="585933" y="1489835"/>
            <a:ext cx="5215632" cy="64633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rPr>
              <a:t>Configure firewall rules for all your resources with network and application level filtering</a:t>
            </a:r>
          </a:p>
        </p:txBody>
      </p:sp>
      <p:grpSp>
        <p:nvGrpSpPr>
          <p:cNvPr id="46" name="Group 4">
            <a:extLst>
              <a:ext uri="{FF2B5EF4-FFF2-40B4-BE49-F238E27FC236}">
                <a16:creationId xmlns:a16="http://schemas.microsoft.com/office/drawing/2014/main" id="{ECD0E751-82B9-4719-8EA0-D04CC0AE0AFD}"/>
              </a:ext>
            </a:extLst>
          </p:cNvPr>
          <p:cNvGrpSpPr>
            <a:grpSpLocks noChangeAspect="1"/>
          </p:cNvGrpSpPr>
          <p:nvPr/>
        </p:nvGrpSpPr>
        <p:grpSpPr bwMode="auto">
          <a:xfrm>
            <a:off x="593401" y="403310"/>
            <a:ext cx="771055" cy="560933"/>
            <a:chOff x="-530" y="709"/>
            <a:chExt cx="422" cy="307"/>
          </a:xfrm>
        </p:grpSpPr>
        <p:sp>
          <p:nvSpPr>
            <p:cNvPr id="48" name="Freeform 5">
              <a:extLst>
                <a:ext uri="{FF2B5EF4-FFF2-40B4-BE49-F238E27FC236}">
                  <a16:creationId xmlns:a16="http://schemas.microsoft.com/office/drawing/2014/main" id="{EB8CF12D-ED32-4A61-A661-5F54AC2E9171}"/>
                </a:ext>
              </a:extLst>
            </p:cNvPr>
            <p:cNvSpPr>
              <a:spLocks/>
            </p:cNvSpPr>
            <p:nvPr/>
          </p:nvSpPr>
          <p:spPr bwMode="auto">
            <a:xfrm>
              <a:off x="-530" y="838"/>
              <a:ext cx="287" cy="134"/>
            </a:xfrm>
            <a:custGeom>
              <a:avLst/>
              <a:gdLst>
                <a:gd name="T0" fmla="*/ 0 w 287"/>
                <a:gd name="T1" fmla="*/ 134 h 134"/>
                <a:gd name="T2" fmla="*/ 287 w 287"/>
                <a:gd name="T3" fmla="*/ 134 h 134"/>
                <a:gd name="T4" fmla="*/ 287 w 287"/>
                <a:gd name="T5" fmla="*/ 90 h 134"/>
                <a:gd name="T6" fmla="*/ 287 w 287"/>
                <a:gd name="T7" fmla="*/ 0 h 134"/>
                <a:gd name="T8" fmla="*/ 0 w 287"/>
                <a:gd name="T9" fmla="*/ 0 h 134"/>
                <a:gd name="T10" fmla="*/ 0 w 287"/>
                <a:gd name="T11" fmla="*/ 90 h 134"/>
                <a:gd name="T12" fmla="*/ 0 w 287"/>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287" h="134">
                  <a:moveTo>
                    <a:pt x="0" y="134"/>
                  </a:moveTo>
                  <a:lnTo>
                    <a:pt x="287" y="134"/>
                  </a:lnTo>
                  <a:lnTo>
                    <a:pt x="287" y="90"/>
                  </a:lnTo>
                  <a:lnTo>
                    <a:pt x="287" y="0"/>
                  </a:lnTo>
                  <a:lnTo>
                    <a:pt x="0" y="0"/>
                  </a:lnTo>
                  <a:lnTo>
                    <a:pt x="0" y="90"/>
                  </a:lnTo>
                  <a:lnTo>
                    <a:pt x="0" y="134"/>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 name="Line 6">
              <a:extLst>
                <a:ext uri="{FF2B5EF4-FFF2-40B4-BE49-F238E27FC236}">
                  <a16:creationId xmlns:a16="http://schemas.microsoft.com/office/drawing/2014/main" id="{8ADF5350-C59E-44D3-9FB3-AC0409C31423}"/>
                </a:ext>
              </a:extLst>
            </p:cNvPr>
            <p:cNvSpPr>
              <a:spLocks noChangeShapeType="1"/>
            </p:cNvSpPr>
            <p:nvPr/>
          </p:nvSpPr>
          <p:spPr bwMode="auto">
            <a:xfrm>
              <a:off x="-339" y="838"/>
              <a:ext cx="0" cy="178"/>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 name="Line 7">
              <a:extLst>
                <a:ext uri="{FF2B5EF4-FFF2-40B4-BE49-F238E27FC236}">
                  <a16:creationId xmlns:a16="http://schemas.microsoft.com/office/drawing/2014/main" id="{38A8692E-E751-4CB7-932B-3A8262352A34}"/>
                </a:ext>
              </a:extLst>
            </p:cNvPr>
            <p:cNvSpPr>
              <a:spLocks noChangeShapeType="1"/>
            </p:cNvSpPr>
            <p:nvPr/>
          </p:nvSpPr>
          <p:spPr bwMode="auto">
            <a:xfrm flipV="1">
              <a:off x="-434" y="838"/>
              <a:ext cx="0" cy="178"/>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 name="Line 8">
              <a:extLst>
                <a:ext uri="{FF2B5EF4-FFF2-40B4-BE49-F238E27FC236}">
                  <a16:creationId xmlns:a16="http://schemas.microsoft.com/office/drawing/2014/main" id="{3AFE07EF-D1A1-4692-A30A-4051C0612FBD}"/>
                </a:ext>
              </a:extLst>
            </p:cNvPr>
            <p:cNvSpPr>
              <a:spLocks noChangeShapeType="1"/>
            </p:cNvSpPr>
            <p:nvPr/>
          </p:nvSpPr>
          <p:spPr bwMode="auto">
            <a:xfrm>
              <a:off x="-530" y="928"/>
              <a:ext cx="28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 name="Line 9">
              <a:extLst>
                <a:ext uri="{FF2B5EF4-FFF2-40B4-BE49-F238E27FC236}">
                  <a16:creationId xmlns:a16="http://schemas.microsoft.com/office/drawing/2014/main" id="{3A680413-C7A9-410A-A303-87961CFE1055}"/>
                </a:ext>
              </a:extLst>
            </p:cNvPr>
            <p:cNvSpPr>
              <a:spLocks noChangeShapeType="1"/>
            </p:cNvSpPr>
            <p:nvPr/>
          </p:nvSpPr>
          <p:spPr bwMode="auto">
            <a:xfrm flipH="1">
              <a:off x="-530" y="884"/>
              <a:ext cx="28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10">
              <a:extLst>
                <a:ext uri="{FF2B5EF4-FFF2-40B4-BE49-F238E27FC236}">
                  <a16:creationId xmlns:a16="http://schemas.microsoft.com/office/drawing/2014/main" id="{1B354386-6666-4871-B82A-272773B96FCB}"/>
                </a:ext>
              </a:extLst>
            </p:cNvPr>
            <p:cNvSpPr>
              <a:spLocks/>
            </p:cNvSpPr>
            <p:nvPr/>
          </p:nvSpPr>
          <p:spPr bwMode="auto">
            <a:xfrm>
              <a:off x="-530" y="972"/>
              <a:ext cx="287" cy="44"/>
            </a:xfrm>
            <a:custGeom>
              <a:avLst/>
              <a:gdLst>
                <a:gd name="T0" fmla="*/ 0 w 287"/>
                <a:gd name="T1" fmla="*/ 0 h 44"/>
                <a:gd name="T2" fmla="*/ 0 w 287"/>
                <a:gd name="T3" fmla="*/ 44 h 44"/>
                <a:gd name="T4" fmla="*/ 287 w 287"/>
                <a:gd name="T5" fmla="*/ 44 h 44"/>
                <a:gd name="T6" fmla="*/ 287 w 287"/>
                <a:gd name="T7" fmla="*/ 0 h 44"/>
              </a:gdLst>
              <a:ahLst/>
              <a:cxnLst>
                <a:cxn ang="0">
                  <a:pos x="T0" y="T1"/>
                </a:cxn>
                <a:cxn ang="0">
                  <a:pos x="T2" y="T3"/>
                </a:cxn>
                <a:cxn ang="0">
                  <a:pos x="T4" y="T5"/>
                </a:cxn>
                <a:cxn ang="0">
                  <a:pos x="T6" y="T7"/>
                </a:cxn>
              </a:cxnLst>
              <a:rect l="0" t="0" r="r" b="b"/>
              <a:pathLst>
                <a:path w="287" h="44">
                  <a:moveTo>
                    <a:pt x="0" y="0"/>
                  </a:moveTo>
                  <a:lnTo>
                    <a:pt x="0" y="44"/>
                  </a:lnTo>
                  <a:lnTo>
                    <a:pt x="287" y="44"/>
                  </a:lnTo>
                  <a:lnTo>
                    <a:pt x="287"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4" name="Freeform 11">
              <a:extLst>
                <a:ext uri="{FF2B5EF4-FFF2-40B4-BE49-F238E27FC236}">
                  <a16:creationId xmlns:a16="http://schemas.microsoft.com/office/drawing/2014/main" id="{BC741A9C-61DB-4D85-8A78-DEB713F1DA5F}"/>
                </a:ext>
              </a:extLst>
            </p:cNvPr>
            <p:cNvSpPr>
              <a:spLocks/>
            </p:cNvSpPr>
            <p:nvPr/>
          </p:nvSpPr>
          <p:spPr bwMode="auto">
            <a:xfrm>
              <a:off x="-434" y="709"/>
              <a:ext cx="326" cy="196"/>
            </a:xfrm>
            <a:custGeom>
              <a:avLst/>
              <a:gdLst>
                <a:gd name="T0" fmla="*/ 92 w 157"/>
                <a:gd name="T1" fmla="*/ 94 h 94"/>
                <a:gd name="T2" fmla="*/ 132 w 157"/>
                <a:gd name="T3" fmla="*/ 94 h 94"/>
                <a:gd name="T4" fmla="*/ 157 w 157"/>
                <a:gd name="T5" fmla="*/ 69 h 94"/>
                <a:gd name="T6" fmla="*/ 132 w 157"/>
                <a:gd name="T7" fmla="*/ 44 h 94"/>
                <a:gd name="T8" fmla="*/ 131 w 157"/>
                <a:gd name="T9" fmla="*/ 44 h 94"/>
                <a:gd name="T10" fmla="*/ 84 w 157"/>
                <a:gd name="T11" fmla="*/ 0 h 94"/>
                <a:gd name="T12" fmla="*/ 38 w 157"/>
                <a:gd name="T13" fmla="*/ 37 h 94"/>
                <a:gd name="T14" fmla="*/ 29 w 157"/>
                <a:gd name="T15" fmla="*/ 36 h 94"/>
                <a:gd name="T16" fmla="*/ 0 w 157"/>
                <a:gd name="T17"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4">
                  <a:moveTo>
                    <a:pt x="92" y="94"/>
                  </a:moveTo>
                  <a:cubicBezTo>
                    <a:pt x="111" y="94"/>
                    <a:pt x="129" y="94"/>
                    <a:pt x="132" y="94"/>
                  </a:cubicBezTo>
                  <a:cubicBezTo>
                    <a:pt x="146" y="94"/>
                    <a:pt x="157" y="83"/>
                    <a:pt x="157" y="69"/>
                  </a:cubicBezTo>
                  <a:cubicBezTo>
                    <a:pt x="157" y="55"/>
                    <a:pt x="146" y="44"/>
                    <a:pt x="132" y="44"/>
                  </a:cubicBezTo>
                  <a:cubicBezTo>
                    <a:pt x="132" y="44"/>
                    <a:pt x="132" y="44"/>
                    <a:pt x="131" y="44"/>
                  </a:cubicBezTo>
                  <a:cubicBezTo>
                    <a:pt x="130" y="20"/>
                    <a:pt x="109" y="0"/>
                    <a:pt x="84" y="0"/>
                  </a:cubicBezTo>
                  <a:cubicBezTo>
                    <a:pt x="62" y="0"/>
                    <a:pt x="43" y="16"/>
                    <a:pt x="38" y="37"/>
                  </a:cubicBezTo>
                  <a:cubicBezTo>
                    <a:pt x="35" y="36"/>
                    <a:pt x="32" y="36"/>
                    <a:pt x="29" y="36"/>
                  </a:cubicBezTo>
                  <a:cubicBezTo>
                    <a:pt x="14" y="36"/>
                    <a:pt x="1" y="47"/>
                    <a:pt x="0" y="62"/>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28CD1139-839B-496E-9F60-84653F6C4EBF}"/>
              </a:ext>
            </a:extLst>
          </p:cNvPr>
          <p:cNvGrpSpPr/>
          <p:nvPr/>
        </p:nvGrpSpPr>
        <p:grpSpPr>
          <a:xfrm>
            <a:off x="5918200" y="292100"/>
            <a:ext cx="5983017" cy="6274653"/>
            <a:chOff x="5918200" y="292100"/>
            <a:chExt cx="5983017" cy="6274653"/>
          </a:xfrm>
        </p:grpSpPr>
        <p:sp>
          <p:nvSpPr>
            <p:cNvPr id="55" name="Rectangle 54">
              <a:extLst>
                <a:ext uri="{FF2B5EF4-FFF2-40B4-BE49-F238E27FC236}">
                  <a16:creationId xmlns:a16="http://schemas.microsoft.com/office/drawing/2014/main" id="{C0F3D205-8EBE-44EC-BE86-98666EC43D93}"/>
                </a:ext>
              </a:extLst>
            </p:cNvPr>
            <p:cNvSpPr/>
            <p:nvPr/>
          </p:nvSpPr>
          <p:spPr bwMode="auto">
            <a:xfrm>
              <a:off x="5918200" y="292100"/>
              <a:ext cx="5983017" cy="627465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3004926C-3F6A-4BB0-B3F3-34A986C92C2C}"/>
                </a:ext>
              </a:extLst>
            </p:cNvPr>
            <p:cNvSpPr/>
            <p:nvPr/>
          </p:nvSpPr>
          <p:spPr bwMode="auto">
            <a:xfrm>
              <a:off x="8341868" y="2653451"/>
              <a:ext cx="1426464" cy="1426303"/>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B1853161-D560-4007-A1C1-08412EBA8583}"/>
                </a:ext>
              </a:extLst>
            </p:cNvPr>
            <p:cNvSpPr/>
            <p:nvPr/>
          </p:nvSpPr>
          <p:spPr bwMode="auto">
            <a:xfrm>
              <a:off x="6293461" y="1826891"/>
              <a:ext cx="876111" cy="1339816"/>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 1</a:t>
              </a:r>
            </a:p>
          </p:txBody>
        </p:sp>
        <p:sp>
          <p:nvSpPr>
            <p:cNvPr id="33" name="Rectangle 32">
              <a:extLst>
                <a:ext uri="{FF2B5EF4-FFF2-40B4-BE49-F238E27FC236}">
                  <a16:creationId xmlns:a16="http://schemas.microsoft.com/office/drawing/2014/main" id="{4CD52856-CE8B-44C8-BAAB-141EE5406730}"/>
                </a:ext>
              </a:extLst>
            </p:cNvPr>
            <p:cNvSpPr/>
            <p:nvPr/>
          </p:nvSpPr>
          <p:spPr bwMode="auto">
            <a:xfrm>
              <a:off x="6293462" y="3284444"/>
              <a:ext cx="876110" cy="1339816"/>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Spoke2</a:t>
              </a:r>
            </a:p>
          </p:txBody>
        </p:sp>
        <p:sp>
          <p:nvSpPr>
            <p:cNvPr id="9" name="TextBox 8">
              <a:extLst>
                <a:ext uri="{FF2B5EF4-FFF2-40B4-BE49-F238E27FC236}">
                  <a16:creationId xmlns:a16="http://schemas.microsoft.com/office/drawing/2014/main" id="{CE92BB74-71DF-4F0D-8512-4C1E27BEFB1B}"/>
                </a:ext>
              </a:extLst>
            </p:cNvPr>
            <p:cNvSpPr txBox="1"/>
            <p:nvPr/>
          </p:nvSpPr>
          <p:spPr>
            <a:xfrm>
              <a:off x="8476658" y="2770597"/>
              <a:ext cx="534088" cy="3046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Central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err="1">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VNet</a:t>
              </a:r>
              <a:endPar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endParaRPr>
            </a:p>
          </p:txBody>
        </p:sp>
        <p:sp>
          <p:nvSpPr>
            <p:cNvPr id="10" name="TextBox 9">
              <a:extLst>
                <a:ext uri="{FF2B5EF4-FFF2-40B4-BE49-F238E27FC236}">
                  <a16:creationId xmlns:a16="http://schemas.microsoft.com/office/drawing/2014/main" id="{0896D74C-9497-41B1-B628-8FD0D43A6436}"/>
                </a:ext>
              </a:extLst>
            </p:cNvPr>
            <p:cNvSpPr txBox="1"/>
            <p:nvPr/>
          </p:nvSpPr>
          <p:spPr>
            <a:xfrm>
              <a:off x="6105715" y="4741997"/>
              <a:ext cx="1247134"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Spoke </a:t>
              </a:r>
              <a:r>
                <a:rPr kumimoji="0" lang="en-US" sz="1050" b="0" i="0" u="none" strike="noStrike" kern="1200" cap="none" spc="0" normalizeH="0" baseline="0" noProof="0" err="1">
                  <a:ln>
                    <a:noFill/>
                  </a:ln>
                  <a:solidFill>
                    <a:srgbClr val="0070C0"/>
                  </a:solidFill>
                  <a:effectLst/>
                  <a:uLnTx/>
                  <a:uFillTx/>
                  <a:latin typeface="Segoe UI Semibold"/>
                  <a:ea typeface="+mn-ea"/>
                  <a:cs typeface="+mn-cs"/>
                </a:rPr>
                <a:t>VNets</a:t>
              </a:r>
              <a:endParaRPr kumimoji="0" lang="en-US" sz="1050" b="0" i="0" u="none" strike="noStrike" kern="1200" cap="none" spc="0" normalizeH="0" baseline="0" noProof="0">
                <a:ln>
                  <a:noFill/>
                </a:ln>
                <a:solidFill>
                  <a:srgbClr val="0070C0"/>
                </a:solidFill>
                <a:effectLst/>
                <a:uLnTx/>
                <a:uFillTx/>
                <a:latin typeface="Segoe UI Semibold"/>
                <a:ea typeface="+mn-ea"/>
                <a:cs typeface="+mn-cs"/>
              </a:endParaRPr>
            </a:p>
          </p:txBody>
        </p:sp>
        <p:cxnSp>
          <p:nvCxnSpPr>
            <p:cNvPr id="13" name="Straight Arrow Connector 12">
              <a:extLst>
                <a:ext uri="{FF2B5EF4-FFF2-40B4-BE49-F238E27FC236}">
                  <a16:creationId xmlns:a16="http://schemas.microsoft.com/office/drawing/2014/main" id="{7C945681-3D5E-4EA5-ABCA-BF828E016733}"/>
                </a:ext>
              </a:extLst>
            </p:cNvPr>
            <p:cNvCxnSpPr>
              <a:cxnSpLocks/>
            </p:cNvCxnSpPr>
            <p:nvPr/>
          </p:nvCxnSpPr>
          <p:spPr>
            <a:xfrm>
              <a:off x="9869011" y="3298285"/>
              <a:ext cx="1002189" cy="12281"/>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0DF2C2-6852-487E-8D49-E61B789A8F8E}"/>
                </a:ext>
              </a:extLst>
            </p:cNvPr>
            <p:cNvCxnSpPr>
              <a:cxnSpLocks/>
            </p:cNvCxnSpPr>
            <p:nvPr/>
          </p:nvCxnSpPr>
          <p:spPr>
            <a:xfrm>
              <a:off x="9869011" y="3514632"/>
              <a:ext cx="1002189"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5" name="Cross 14">
              <a:extLst>
                <a:ext uri="{FF2B5EF4-FFF2-40B4-BE49-F238E27FC236}">
                  <a16:creationId xmlns:a16="http://schemas.microsoft.com/office/drawing/2014/main" id="{9A12EE42-C03F-41E0-8770-89638AE097F4}"/>
                </a:ext>
              </a:extLst>
            </p:cNvPr>
            <p:cNvSpPr/>
            <p:nvPr/>
          </p:nvSpPr>
          <p:spPr>
            <a:xfrm rot="2700000">
              <a:off x="10226186" y="3372684"/>
              <a:ext cx="287838" cy="283896"/>
            </a:xfrm>
            <a:prstGeom prst="plus">
              <a:avLst>
                <a:gd name="adj" fmla="val 33130"/>
              </a:avLst>
            </a:prstGeom>
            <a:solidFill>
              <a:srgbClr val="E81123"/>
            </a:solidFill>
            <a:ln w="50800" cap="flat" cmpd="sng" algn="ctr">
              <a:solidFill>
                <a:schemeClr val="bg1"/>
              </a:solid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8" name="Freeform: Shape 68">
              <a:extLst>
                <a:ext uri="{FF2B5EF4-FFF2-40B4-BE49-F238E27FC236}">
                  <a16:creationId xmlns:a16="http://schemas.microsoft.com/office/drawing/2014/main" id="{4ADFD0BB-C1E1-4973-B4D4-BB5FF36EC435}"/>
                </a:ext>
              </a:extLst>
            </p:cNvPr>
            <p:cNvSpPr/>
            <p:nvPr/>
          </p:nvSpPr>
          <p:spPr bwMode="auto">
            <a:xfrm flipV="1">
              <a:off x="10367079" y="3718696"/>
              <a:ext cx="175307" cy="1021684"/>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A1491CAD-000F-4EB2-B4D2-24270E7280E3}"/>
                </a:ext>
              </a:extLst>
            </p:cNvPr>
            <p:cNvSpPr txBox="1"/>
            <p:nvPr/>
          </p:nvSpPr>
          <p:spPr>
            <a:xfrm>
              <a:off x="7790392" y="1216432"/>
              <a:ext cx="1938866"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L3-L7 Connectivity Policies</a:t>
              </a:r>
            </a:p>
          </p:txBody>
        </p:sp>
        <p:sp>
          <p:nvSpPr>
            <p:cNvPr id="21" name="Freeform: Shape 68">
              <a:extLst>
                <a:ext uri="{FF2B5EF4-FFF2-40B4-BE49-F238E27FC236}">
                  <a16:creationId xmlns:a16="http://schemas.microsoft.com/office/drawing/2014/main" id="{C482E523-AF52-4E34-8B21-FD5AF421B409}"/>
                </a:ext>
              </a:extLst>
            </p:cNvPr>
            <p:cNvSpPr/>
            <p:nvPr/>
          </p:nvSpPr>
          <p:spPr bwMode="auto">
            <a:xfrm rot="10800000" flipV="1">
              <a:off x="10154892" y="2347146"/>
              <a:ext cx="227124" cy="857594"/>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143FE3F3-0E5A-4581-A8E4-778F56B5E479}"/>
                </a:ext>
              </a:extLst>
            </p:cNvPr>
            <p:cNvSpPr txBox="1"/>
            <p:nvPr/>
          </p:nvSpPr>
          <p:spPr>
            <a:xfrm>
              <a:off x="9324677" y="1749198"/>
              <a:ext cx="2114678" cy="436273"/>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NAT, Network and Application traffic filtering rules allows Inbound/Outbound access </a:t>
              </a:r>
            </a:p>
          </p:txBody>
        </p:sp>
        <p:sp>
          <p:nvSpPr>
            <p:cNvPr id="23" name="TextBox 22">
              <a:extLst>
                <a:ext uri="{FF2B5EF4-FFF2-40B4-BE49-F238E27FC236}">
                  <a16:creationId xmlns:a16="http://schemas.microsoft.com/office/drawing/2014/main" id="{6EE292A6-D918-4464-B10A-454E1AA5E878}"/>
                </a:ext>
              </a:extLst>
            </p:cNvPr>
            <p:cNvSpPr txBox="1"/>
            <p:nvPr/>
          </p:nvSpPr>
          <p:spPr>
            <a:xfrm>
              <a:off x="9790926" y="4846207"/>
              <a:ext cx="1152306"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Traffic is denied by default</a:t>
              </a:r>
            </a:p>
          </p:txBody>
        </p:sp>
        <p:sp>
          <p:nvSpPr>
            <p:cNvPr id="25" name="TextBox 24">
              <a:extLst>
                <a:ext uri="{FF2B5EF4-FFF2-40B4-BE49-F238E27FC236}">
                  <a16:creationId xmlns:a16="http://schemas.microsoft.com/office/drawing/2014/main" id="{850C1190-8155-4802-842B-DACD4A85CBD9}"/>
                </a:ext>
              </a:extLst>
            </p:cNvPr>
            <p:cNvSpPr txBox="1"/>
            <p:nvPr/>
          </p:nvSpPr>
          <p:spPr>
            <a:xfrm>
              <a:off x="8653330" y="5841862"/>
              <a:ext cx="1115002"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On-Premises</a:t>
              </a:r>
            </a:p>
          </p:txBody>
        </p:sp>
        <p:sp>
          <p:nvSpPr>
            <p:cNvPr id="28" name="TextBox 27">
              <a:extLst>
                <a:ext uri="{FF2B5EF4-FFF2-40B4-BE49-F238E27FC236}">
                  <a16:creationId xmlns:a16="http://schemas.microsoft.com/office/drawing/2014/main" id="{9B2459F3-18DF-4C0D-A90A-550F9D259092}"/>
                </a:ext>
              </a:extLst>
            </p:cNvPr>
            <p:cNvSpPr txBox="1"/>
            <p:nvPr/>
          </p:nvSpPr>
          <p:spPr>
            <a:xfrm>
              <a:off x="7321737" y="4846207"/>
              <a:ext cx="1329950"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Azure to On-Prem traffic filtering</a:t>
              </a:r>
            </a:p>
          </p:txBody>
        </p:sp>
        <p:sp>
          <p:nvSpPr>
            <p:cNvPr id="42" name="TextBox 41">
              <a:extLst>
                <a:ext uri="{FF2B5EF4-FFF2-40B4-BE49-F238E27FC236}">
                  <a16:creationId xmlns:a16="http://schemas.microsoft.com/office/drawing/2014/main" id="{4D9D7F39-38CD-4A10-8B9B-1452A908C49B}"/>
                </a:ext>
              </a:extLst>
            </p:cNvPr>
            <p:cNvSpPr txBox="1"/>
            <p:nvPr/>
          </p:nvSpPr>
          <p:spPr>
            <a:xfrm>
              <a:off x="10568079" y="292100"/>
              <a:ext cx="1333138" cy="369332"/>
            </a:xfrm>
            <a:prstGeom prst="rect">
              <a:avLst/>
            </a:prstGeom>
            <a:solidFill>
              <a:srgbClr val="107C1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9735">
                        <a:srgbClr val="FFFFFF"/>
                      </a:gs>
                      <a:gs pos="23000">
                        <a:srgbClr val="FFFFFF"/>
                      </a:gs>
                    </a:gsLst>
                    <a:lin ang="5400000" scaled="0"/>
                  </a:gradFill>
                  <a:effectLst/>
                  <a:uLnTx/>
                  <a:uFillTx/>
                  <a:latin typeface="Segoe UI Semibold"/>
                  <a:ea typeface="+mn-ea"/>
                  <a:cs typeface="+mn-cs"/>
                </a:rPr>
                <a:t>GA</a:t>
              </a:r>
            </a:p>
          </p:txBody>
        </p:sp>
        <p:grpSp>
          <p:nvGrpSpPr>
            <p:cNvPr id="56" name="Group 4">
              <a:extLst>
                <a:ext uri="{FF2B5EF4-FFF2-40B4-BE49-F238E27FC236}">
                  <a16:creationId xmlns:a16="http://schemas.microsoft.com/office/drawing/2014/main" id="{B2DB8926-FA17-4B5A-897B-9B182DA0217A}"/>
                </a:ext>
              </a:extLst>
            </p:cNvPr>
            <p:cNvGrpSpPr>
              <a:grpSpLocks noChangeAspect="1"/>
            </p:cNvGrpSpPr>
            <p:nvPr/>
          </p:nvGrpSpPr>
          <p:grpSpPr bwMode="auto">
            <a:xfrm>
              <a:off x="8669573" y="3108538"/>
              <a:ext cx="771055" cy="560933"/>
              <a:chOff x="-530" y="709"/>
              <a:chExt cx="422" cy="307"/>
            </a:xfrm>
          </p:grpSpPr>
          <p:sp>
            <p:nvSpPr>
              <p:cNvPr id="57" name="Freeform 5">
                <a:extLst>
                  <a:ext uri="{FF2B5EF4-FFF2-40B4-BE49-F238E27FC236}">
                    <a16:creationId xmlns:a16="http://schemas.microsoft.com/office/drawing/2014/main" id="{9619289F-3A79-4E8B-B955-E8316D1DC3D1}"/>
                  </a:ext>
                </a:extLst>
              </p:cNvPr>
              <p:cNvSpPr>
                <a:spLocks/>
              </p:cNvSpPr>
              <p:nvPr/>
            </p:nvSpPr>
            <p:spPr bwMode="auto">
              <a:xfrm>
                <a:off x="-530" y="838"/>
                <a:ext cx="287" cy="134"/>
              </a:xfrm>
              <a:custGeom>
                <a:avLst/>
                <a:gdLst>
                  <a:gd name="T0" fmla="*/ 0 w 287"/>
                  <a:gd name="T1" fmla="*/ 134 h 134"/>
                  <a:gd name="T2" fmla="*/ 287 w 287"/>
                  <a:gd name="T3" fmla="*/ 134 h 134"/>
                  <a:gd name="T4" fmla="*/ 287 w 287"/>
                  <a:gd name="T5" fmla="*/ 90 h 134"/>
                  <a:gd name="T6" fmla="*/ 287 w 287"/>
                  <a:gd name="T7" fmla="*/ 0 h 134"/>
                  <a:gd name="T8" fmla="*/ 0 w 287"/>
                  <a:gd name="T9" fmla="*/ 0 h 134"/>
                  <a:gd name="T10" fmla="*/ 0 w 287"/>
                  <a:gd name="T11" fmla="*/ 90 h 134"/>
                  <a:gd name="T12" fmla="*/ 0 w 287"/>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287" h="134">
                    <a:moveTo>
                      <a:pt x="0" y="134"/>
                    </a:moveTo>
                    <a:lnTo>
                      <a:pt x="287" y="134"/>
                    </a:lnTo>
                    <a:lnTo>
                      <a:pt x="287" y="90"/>
                    </a:lnTo>
                    <a:lnTo>
                      <a:pt x="287" y="0"/>
                    </a:lnTo>
                    <a:lnTo>
                      <a:pt x="0" y="0"/>
                    </a:lnTo>
                    <a:lnTo>
                      <a:pt x="0" y="90"/>
                    </a:lnTo>
                    <a:lnTo>
                      <a:pt x="0" y="134"/>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8" name="Line 6">
                <a:extLst>
                  <a:ext uri="{FF2B5EF4-FFF2-40B4-BE49-F238E27FC236}">
                    <a16:creationId xmlns:a16="http://schemas.microsoft.com/office/drawing/2014/main" id="{B8A46956-1397-4A5C-8D7D-193882C8A639}"/>
                  </a:ext>
                </a:extLst>
              </p:cNvPr>
              <p:cNvSpPr>
                <a:spLocks noChangeShapeType="1"/>
              </p:cNvSpPr>
              <p:nvPr/>
            </p:nvSpPr>
            <p:spPr bwMode="auto">
              <a:xfrm>
                <a:off x="-339" y="838"/>
                <a:ext cx="0" cy="178"/>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9" name="Line 7">
                <a:extLst>
                  <a:ext uri="{FF2B5EF4-FFF2-40B4-BE49-F238E27FC236}">
                    <a16:creationId xmlns:a16="http://schemas.microsoft.com/office/drawing/2014/main" id="{DB6D70A6-6884-4E29-AEF4-71D8F2F9578D}"/>
                  </a:ext>
                </a:extLst>
              </p:cNvPr>
              <p:cNvSpPr>
                <a:spLocks noChangeShapeType="1"/>
              </p:cNvSpPr>
              <p:nvPr/>
            </p:nvSpPr>
            <p:spPr bwMode="auto">
              <a:xfrm flipV="1">
                <a:off x="-434" y="838"/>
                <a:ext cx="0" cy="178"/>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0" name="Line 8">
                <a:extLst>
                  <a:ext uri="{FF2B5EF4-FFF2-40B4-BE49-F238E27FC236}">
                    <a16:creationId xmlns:a16="http://schemas.microsoft.com/office/drawing/2014/main" id="{FE2BFC7D-9415-4285-B3AF-0BF524702744}"/>
                  </a:ext>
                </a:extLst>
              </p:cNvPr>
              <p:cNvSpPr>
                <a:spLocks noChangeShapeType="1"/>
              </p:cNvSpPr>
              <p:nvPr/>
            </p:nvSpPr>
            <p:spPr bwMode="auto">
              <a:xfrm>
                <a:off x="-530" y="928"/>
                <a:ext cx="28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1" name="Line 9">
                <a:extLst>
                  <a:ext uri="{FF2B5EF4-FFF2-40B4-BE49-F238E27FC236}">
                    <a16:creationId xmlns:a16="http://schemas.microsoft.com/office/drawing/2014/main" id="{0FE4BAB9-D0B5-4D6A-850A-5C2C48B0CC26}"/>
                  </a:ext>
                </a:extLst>
              </p:cNvPr>
              <p:cNvSpPr>
                <a:spLocks noChangeShapeType="1"/>
              </p:cNvSpPr>
              <p:nvPr/>
            </p:nvSpPr>
            <p:spPr bwMode="auto">
              <a:xfrm flipH="1">
                <a:off x="-530" y="884"/>
                <a:ext cx="28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10">
                <a:extLst>
                  <a:ext uri="{FF2B5EF4-FFF2-40B4-BE49-F238E27FC236}">
                    <a16:creationId xmlns:a16="http://schemas.microsoft.com/office/drawing/2014/main" id="{38085099-BDCB-444B-8A02-F5D4E488D6EC}"/>
                  </a:ext>
                </a:extLst>
              </p:cNvPr>
              <p:cNvSpPr>
                <a:spLocks/>
              </p:cNvSpPr>
              <p:nvPr/>
            </p:nvSpPr>
            <p:spPr bwMode="auto">
              <a:xfrm>
                <a:off x="-530" y="972"/>
                <a:ext cx="287" cy="44"/>
              </a:xfrm>
              <a:custGeom>
                <a:avLst/>
                <a:gdLst>
                  <a:gd name="T0" fmla="*/ 0 w 287"/>
                  <a:gd name="T1" fmla="*/ 0 h 44"/>
                  <a:gd name="T2" fmla="*/ 0 w 287"/>
                  <a:gd name="T3" fmla="*/ 44 h 44"/>
                  <a:gd name="T4" fmla="*/ 287 w 287"/>
                  <a:gd name="T5" fmla="*/ 44 h 44"/>
                  <a:gd name="T6" fmla="*/ 287 w 287"/>
                  <a:gd name="T7" fmla="*/ 0 h 44"/>
                </a:gdLst>
                <a:ahLst/>
                <a:cxnLst>
                  <a:cxn ang="0">
                    <a:pos x="T0" y="T1"/>
                  </a:cxn>
                  <a:cxn ang="0">
                    <a:pos x="T2" y="T3"/>
                  </a:cxn>
                  <a:cxn ang="0">
                    <a:pos x="T4" y="T5"/>
                  </a:cxn>
                  <a:cxn ang="0">
                    <a:pos x="T6" y="T7"/>
                  </a:cxn>
                </a:cxnLst>
                <a:rect l="0" t="0" r="r" b="b"/>
                <a:pathLst>
                  <a:path w="287" h="44">
                    <a:moveTo>
                      <a:pt x="0" y="0"/>
                    </a:moveTo>
                    <a:lnTo>
                      <a:pt x="0" y="44"/>
                    </a:lnTo>
                    <a:lnTo>
                      <a:pt x="287" y="44"/>
                    </a:lnTo>
                    <a:lnTo>
                      <a:pt x="287"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11">
                <a:extLst>
                  <a:ext uri="{FF2B5EF4-FFF2-40B4-BE49-F238E27FC236}">
                    <a16:creationId xmlns:a16="http://schemas.microsoft.com/office/drawing/2014/main" id="{069A80F6-8D5A-4C0E-9770-E5E688A163B5}"/>
                  </a:ext>
                </a:extLst>
              </p:cNvPr>
              <p:cNvSpPr>
                <a:spLocks/>
              </p:cNvSpPr>
              <p:nvPr/>
            </p:nvSpPr>
            <p:spPr bwMode="auto">
              <a:xfrm>
                <a:off x="-434" y="709"/>
                <a:ext cx="326" cy="196"/>
              </a:xfrm>
              <a:custGeom>
                <a:avLst/>
                <a:gdLst>
                  <a:gd name="T0" fmla="*/ 92 w 157"/>
                  <a:gd name="T1" fmla="*/ 94 h 94"/>
                  <a:gd name="T2" fmla="*/ 132 w 157"/>
                  <a:gd name="T3" fmla="*/ 94 h 94"/>
                  <a:gd name="T4" fmla="*/ 157 w 157"/>
                  <a:gd name="T5" fmla="*/ 69 h 94"/>
                  <a:gd name="T6" fmla="*/ 132 w 157"/>
                  <a:gd name="T7" fmla="*/ 44 h 94"/>
                  <a:gd name="T8" fmla="*/ 131 w 157"/>
                  <a:gd name="T9" fmla="*/ 44 h 94"/>
                  <a:gd name="T10" fmla="*/ 84 w 157"/>
                  <a:gd name="T11" fmla="*/ 0 h 94"/>
                  <a:gd name="T12" fmla="*/ 38 w 157"/>
                  <a:gd name="T13" fmla="*/ 37 h 94"/>
                  <a:gd name="T14" fmla="*/ 29 w 157"/>
                  <a:gd name="T15" fmla="*/ 36 h 94"/>
                  <a:gd name="T16" fmla="*/ 0 w 157"/>
                  <a:gd name="T17"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4">
                    <a:moveTo>
                      <a:pt x="92" y="94"/>
                    </a:moveTo>
                    <a:cubicBezTo>
                      <a:pt x="111" y="94"/>
                      <a:pt x="129" y="94"/>
                      <a:pt x="132" y="94"/>
                    </a:cubicBezTo>
                    <a:cubicBezTo>
                      <a:pt x="146" y="94"/>
                      <a:pt x="157" y="83"/>
                      <a:pt x="157" y="69"/>
                    </a:cubicBezTo>
                    <a:cubicBezTo>
                      <a:pt x="157" y="55"/>
                      <a:pt x="146" y="44"/>
                      <a:pt x="132" y="44"/>
                    </a:cubicBezTo>
                    <a:cubicBezTo>
                      <a:pt x="132" y="44"/>
                      <a:pt x="132" y="44"/>
                      <a:pt x="131" y="44"/>
                    </a:cubicBezTo>
                    <a:cubicBezTo>
                      <a:pt x="130" y="20"/>
                      <a:pt x="109" y="0"/>
                      <a:pt x="84" y="0"/>
                    </a:cubicBezTo>
                    <a:cubicBezTo>
                      <a:pt x="62" y="0"/>
                      <a:pt x="43" y="16"/>
                      <a:pt x="38" y="37"/>
                    </a:cubicBezTo>
                    <a:cubicBezTo>
                      <a:pt x="35" y="36"/>
                      <a:pt x="32" y="36"/>
                      <a:pt x="29" y="36"/>
                    </a:cubicBezTo>
                    <a:cubicBezTo>
                      <a:pt x="14" y="36"/>
                      <a:pt x="1" y="47"/>
                      <a:pt x="0" y="62"/>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7" name="Group 76">
              <a:extLst>
                <a:ext uri="{FF2B5EF4-FFF2-40B4-BE49-F238E27FC236}">
                  <a16:creationId xmlns:a16="http://schemas.microsoft.com/office/drawing/2014/main" id="{E4B5D497-CAB6-4CC6-99A4-88A8A0B7092B}"/>
                </a:ext>
              </a:extLst>
            </p:cNvPr>
            <p:cNvGrpSpPr/>
            <p:nvPr/>
          </p:nvGrpSpPr>
          <p:grpSpPr>
            <a:xfrm>
              <a:off x="8907329" y="5153140"/>
              <a:ext cx="609600" cy="609598"/>
              <a:chOff x="7497411" y="5482913"/>
              <a:chExt cx="840140" cy="840138"/>
            </a:xfrm>
          </p:grpSpPr>
          <p:grpSp>
            <p:nvGrpSpPr>
              <p:cNvPr id="65" name="Group 14">
                <a:extLst>
                  <a:ext uri="{FF2B5EF4-FFF2-40B4-BE49-F238E27FC236}">
                    <a16:creationId xmlns:a16="http://schemas.microsoft.com/office/drawing/2014/main" id="{A033D591-1135-4C28-B6FF-297F85E95381}"/>
                  </a:ext>
                </a:extLst>
              </p:cNvPr>
              <p:cNvGrpSpPr>
                <a:grpSpLocks noChangeAspect="1"/>
              </p:cNvGrpSpPr>
              <p:nvPr/>
            </p:nvGrpSpPr>
            <p:grpSpPr bwMode="auto">
              <a:xfrm>
                <a:off x="7697436" y="5701112"/>
                <a:ext cx="440090" cy="403738"/>
                <a:chOff x="4676" y="4145"/>
                <a:chExt cx="339" cy="311"/>
              </a:xfrm>
            </p:grpSpPr>
            <p:sp>
              <p:nvSpPr>
                <p:cNvPr id="67" name="Rectangle 15">
                  <a:extLst>
                    <a:ext uri="{FF2B5EF4-FFF2-40B4-BE49-F238E27FC236}">
                      <a16:creationId xmlns:a16="http://schemas.microsoft.com/office/drawing/2014/main" id="{CBA2D674-D146-4010-A16A-034DCC7F4555}"/>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Line 16">
                  <a:extLst>
                    <a:ext uri="{FF2B5EF4-FFF2-40B4-BE49-F238E27FC236}">
                      <a16:creationId xmlns:a16="http://schemas.microsoft.com/office/drawing/2014/main" id="{D7A3CAD3-C857-4EF4-90A9-8B7970199476}"/>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Rectangle 17">
                  <a:extLst>
                    <a:ext uri="{FF2B5EF4-FFF2-40B4-BE49-F238E27FC236}">
                      <a16:creationId xmlns:a16="http://schemas.microsoft.com/office/drawing/2014/main" id="{25D4AE8B-8603-4D9C-9C6E-D89CCB0F9E68}"/>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Rectangle 18">
                  <a:extLst>
                    <a:ext uri="{FF2B5EF4-FFF2-40B4-BE49-F238E27FC236}">
                      <a16:creationId xmlns:a16="http://schemas.microsoft.com/office/drawing/2014/main" id="{A928F392-BABE-4B68-9385-D165C8C7E985}"/>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Rectangle 19">
                  <a:extLst>
                    <a:ext uri="{FF2B5EF4-FFF2-40B4-BE49-F238E27FC236}">
                      <a16:creationId xmlns:a16="http://schemas.microsoft.com/office/drawing/2014/main" id="{15DFE982-484B-4C7B-964A-0AE44DB10DF9}"/>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20">
                  <a:extLst>
                    <a:ext uri="{FF2B5EF4-FFF2-40B4-BE49-F238E27FC236}">
                      <a16:creationId xmlns:a16="http://schemas.microsoft.com/office/drawing/2014/main" id="{7781BFDC-A857-4D27-B711-40070FEA2826}"/>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21">
                  <a:extLst>
                    <a:ext uri="{FF2B5EF4-FFF2-40B4-BE49-F238E27FC236}">
                      <a16:creationId xmlns:a16="http://schemas.microsoft.com/office/drawing/2014/main" id="{EA691CE2-C32E-45FB-86C5-3D4B52F07CFC}"/>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22">
                  <a:extLst>
                    <a:ext uri="{FF2B5EF4-FFF2-40B4-BE49-F238E27FC236}">
                      <a16:creationId xmlns:a16="http://schemas.microsoft.com/office/drawing/2014/main" id="{4937BE4F-B068-44EC-8FC9-2555B7B51B52}"/>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6" name="Oval 75">
                <a:extLst>
                  <a:ext uri="{FF2B5EF4-FFF2-40B4-BE49-F238E27FC236}">
                    <a16:creationId xmlns:a16="http://schemas.microsoft.com/office/drawing/2014/main" id="{B06976D9-B286-4D88-9759-F9AB15A69C60}"/>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1" name="Freeform: Shape 80">
              <a:extLst>
                <a:ext uri="{FF2B5EF4-FFF2-40B4-BE49-F238E27FC236}">
                  <a16:creationId xmlns:a16="http://schemas.microsoft.com/office/drawing/2014/main" id="{6F8E4184-6BEE-46FC-9946-1A6CE7E6AFFA}"/>
                </a:ext>
              </a:extLst>
            </p:cNvPr>
            <p:cNvSpPr/>
            <p:nvPr/>
          </p:nvSpPr>
          <p:spPr bwMode="auto">
            <a:xfrm>
              <a:off x="7986712" y="4510845"/>
              <a:ext cx="1225416" cy="231151"/>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79" name="Straight Connector 78">
              <a:extLst>
                <a:ext uri="{FF2B5EF4-FFF2-40B4-BE49-F238E27FC236}">
                  <a16:creationId xmlns:a16="http://schemas.microsoft.com/office/drawing/2014/main" id="{3C74FBC0-E95B-4D7D-88F9-4B6B4D4C25E8}"/>
                </a:ext>
              </a:extLst>
            </p:cNvPr>
            <p:cNvCxnSpPr>
              <a:cxnSpLocks/>
            </p:cNvCxnSpPr>
            <p:nvPr/>
          </p:nvCxnSpPr>
          <p:spPr>
            <a:xfrm>
              <a:off x="9212129" y="4211145"/>
              <a:ext cx="0" cy="770106"/>
            </a:xfrm>
            <a:prstGeom prst="line">
              <a:avLst/>
            </a:prstGeom>
            <a:ln w="19050">
              <a:solidFill>
                <a:schemeClr val="accent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E37BA0E-02A5-471E-9772-7089D03E2241}"/>
                </a:ext>
              </a:extLst>
            </p:cNvPr>
            <p:cNvCxnSpPr>
              <a:cxnSpLocks/>
            </p:cNvCxnSpPr>
            <p:nvPr/>
          </p:nvCxnSpPr>
          <p:spPr>
            <a:xfrm flipV="1">
              <a:off x="8759825" y="1498600"/>
              <a:ext cx="0" cy="1162052"/>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0" name="Group 99">
              <a:extLst>
                <a:ext uri="{FF2B5EF4-FFF2-40B4-BE49-F238E27FC236}">
                  <a16:creationId xmlns:a16="http://schemas.microsoft.com/office/drawing/2014/main" id="{A018016C-2F92-4E91-9EA4-78F11FEB4037}"/>
                </a:ext>
              </a:extLst>
            </p:cNvPr>
            <p:cNvGrpSpPr/>
            <p:nvPr/>
          </p:nvGrpSpPr>
          <p:grpSpPr>
            <a:xfrm>
              <a:off x="6503004" y="2229407"/>
              <a:ext cx="457022" cy="797012"/>
              <a:chOff x="6395339" y="2399977"/>
              <a:chExt cx="542945" cy="946857"/>
            </a:xfrm>
          </p:grpSpPr>
          <p:grpSp>
            <p:nvGrpSpPr>
              <p:cNvPr id="87" name="Group 25">
                <a:extLst>
                  <a:ext uri="{FF2B5EF4-FFF2-40B4-BE49-F238E27FC236}">
                    <a16:creationId xmlns:a16="http://schemas.microsoft.com/office/drawing/2014/main" id="{C0803F12-4B55-4947-BEB5-A0A179860569}"/>
                  </a:ext>
                </a:extLst>
              </p:cNvPr>
              <p:cNvGrpSpPr>
                <a:grpSpLocks noChangeAspect="1"/>
              </p:cNvGrpSpPr>
              <p:nvPr/>
            </p:nvGrpSpPr>
            <p:grpSpPr bwMode="auto">
              <a:xfrm>
                <a:off x="6395339" y="2399977"/>
                <a:ext cx="542945" cy="420915"/>
                <a:chOff x="3689" y="2040"/>
                <a:chExt cx="307" cy="238"/>
              </a:xfrm>
            </p:grpSpPr>
            <p:sp>
              <p:nvSpPr>
                <p:cNvPr id="89" name="Freeform 26">
                  <a:extLst>
                    <a:ext uri="{FF2B5EF4-FFF2-40B4-BE49-F238E27FC236}">
                      <a16:creationId xmlns:a16="http://schemas.microsoft.com/office/drawing/2014/main" id="{80BA2229-D761-4123-AA51-BB294FC5D9D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27">
                  <a:extLst>
                    <a:ext uri="{FF2B5EF4-FFF2-40B4-BE49-F238E27FC236}">
                      <a16:creationId xmlns:a16="http://schemas.microsoft.com/office/drawing/2014/main" id="{E71ED72D-CD0C-442F-BA36-111B0458902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28">
                  <a:extLst>
                    <a:ext uri="{FF2B5EF4-FFF2-40B4-BE49-F238E27FC236}">
                      <a16:creationId xmlns:a16="http://schemas.microsoft.com/office/drawing/2014/main" id="{DD60DC78-83EA-46F2-B58E-505E5574741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Line 29">
                  <a:extLst>
                    <a:ext uri="{FF2B5EF4-FFF2-40B4-BE49-F238E27FC236}">
                      <a16:creationId xmlns:a16="http://schemas.microsoft.com/office/drawing/2014/main" id="{B5C13BD3-BD1C-4174-875D-7E7D7F65CBF9}"/>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30">
                  <a:extLst>
                    <a:ext uri="{FF2B5EF4-FFF2-40B4-BE49-F238E27FC236}">
                      <a16:creationId xmlns:a16="http://schemas.microsoft.com/office/drawing/2014/main" id="{E0E4F4F1-7C09-4AE9-88DA-6F474950EEF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4" name="Group 25">
                <a:extLst>
                  <a:ext uri="{FF2B5EF4-FFF2-40B4-BE49-F238E27FC236}">
                    <a16:creationId xmlns:a16="http://schemas.microsoft.com/office/drawing/2014/main" id="{74D5242C-7CA4-40EC-97D7-55A05A464FF1}"/>
                  </a:ext>
                </a:extLst>
              </p:cNvPr>
              <p:cNvGrpSpPr>
                <a:grpSpLocks noChangeAspect="1"/>
              </p:cNvGrpSpPr>
              <p:nvPr/>
            </p:nvGrpSpPr>
            <p:grpSpPr bwMode="auto">
              <a:xfrm>
                <a:off x="6395339" y="2925919"/>
                <a:ext cx="542945" cy="420915"/>
                <a:chOff x="3689" y="2040"/>
                <a:chExt cx="307" cy="238"/>
              </a:xfrm>
            </p:grpSpPr>
            <p:sp>
              <p:nvSpPr>
                <p:cNvPr id="95" name="Freeform 26">
                  <a:extLst>
                    <a:ext uri="{FF2B5EF4-FFF2-40B4-BE49-F238E27FC236}">
                      <a16:creationId xmlns:a16="http://schemas.microsoft.com/office/drawing/2014/main" id="{DE7D82B7-C731-412C-BF47-7FCEE29148B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7">
                  <a:extLst>
                    <a:ext uri="{FF2B5EF4-FFF2-40B4-BE49-F238E27FC236}">
                      <a16:creationId xmlns:a16="http://schemas.microsoft.com/office/drawing/2014/main" id="{246BDD8B-0AFD-41C1-A6DC-567CEE97B2E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28">
                  <a:extLst>
                    <a:ext uri="{FF2B5EF4-FFF2-40B4-BE49-F238E27FC236}">
                      <a16:creationId xmlns:a16="http://schemas.microsoft.com/office/drawing/2014/main" id="{DB1274FF-7BD5-45A0-9E1F-2BC16B3E237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Line 29">
                  <a:extLst>
                    <a:ext uri="{FF2B5EF4-FFF2-40B4-BE49-F238E27FC236}">
                      <a16:creationId xmlns:a16="http://schemas.microsoft.com/office/drawing/2014/main" id="{27B5D06E-4F52-4CBE-A98D-4427CD24286F}"/>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30">
                  <a:extLst>
                    <a:ext uri="{FF2B5EF4-FFF2-40B4-BE49-F238E27FC236}">
                      <a16:creationId xmlns:a16="http://schemas.microsoft.com/office/drawing/2014/main" id="{EC296745-A1D0-4C68-B9E6-539D2ABD573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01" name="Group 100">
              <a:extLst>
                <a:ext uri="{FF2B5EF4-FFF2-40B4-BE49-F238E27FC236}">
                  <a16:creationId xmlns:a16="http://schemas.microsoft.com/office/drawing/2014/main" id="{719C5AD8-18FF-4C3D-85B5-9410180E015A}"/>
                </a:ext>
              </a:extLst>
            </p:cNvPr>
            <p:cNvGrpSpPr/>
            <p:nvPr/>
          </p:nvGrpSpPr>
          <p:grpSpPr>
            <a:xfrm>
              <a:off x="6507992" y="3703349"/>
              <a:ext cx="457022" cy="797012"/>
              <a:chOff x="6395339" y="2399977"/>
              <a:chExt cx="542945" cy="946857"/>
            </a:xfrm>
          </p:grpSpPr>
          <p:grpSp>
            <p:nvGrpSpPr>
              <p:cNvPr id="102" name="Group 25">
                <a:extLst>
                  <a:ext uri="{FF2B5EF4-FFF2-40B4-BE49-F238E27FC236}">
                    <a16:creationId xmlns:a16="http://schemas.microsoft.com/office/drawing/2014/main" id="{03F22B1A-19A3-46D6-BB6D-5CF872D994CC}"/>
                  </a:ext>
                </a:extLst>
              </p:cNvPr>
              <p:cNvGrpSpPr>
                <a:grpSpLocks noChangeAspect="1"/>
              </p:cNvGrpSpPr>
              <p:nvPr/>
            </p:nvGrpSpPr>
            <p:grpSpPr bwMode="auto">
              <a:xfrm>
                <a:off x="6395339" y="2399977"/>
                <a:ext cx="542945" cy="420915"/>
                <a:chOff x="3689" y="2040"/>
                <a:chExt cx="307" cy="238"/>
              </a:xfrm>
            </p:grpSpPr>
            <p:sp>
              <p:nvSpPr>
                <p:cNvPr id="109" name="Freeform 26">
                  <a:extLst>
                    <a:ext uri="{FF2B5EF4-FFF2-40B4-BE49-F238E27FC236}">
                      <a16:creationId xmlns:a16="http://schemas.microsoft.com/office/drawing/2014/main" id="{AC5B8502-F1FD-49BB-AE40-6B720B5A2F4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27">
                  <a:extLst>
                    <a:ext uri="{FF2B5EF4-FFF2-40B4-BE49-F238E27FC236}">
                      <a16:creationId xmlns:a16="http://schemas.microsoft.com/office/drawing/2014/main" id="{9C9EE692-DFA5-4A84-ABF6-1F7918822EC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28">
                  <a:extLst>
                    <a:ext uri="{FF2B5EF4-FFF2-40B4-BE49-F238E27FC236}">
                      <a16:creationId xmlns:a16="http://schemas.microsoft.com/office/drawing/2014/main" id="{3800B0CD-EDEE-42F4-8472-C5D64EE0D4D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Line 29">
                  <a:extLst>
                    <a:ext uri="{FF2B5EF4-FFF2-40B4-BE49-F238E27FC236}">
                      <a16:creationId xmlns:a16="http://schemas.microsoft.com/office/drawing/2014/main" id="{919A4A51-A88B-47EC-B5A4-F5C38FFD6E66}"/>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30">
                  <a:extLst>
                    <a:ext uri="{FF2B5EF4-FFF2-40B4-BE49-F238E27FC236}">
                      <a16:creationId xmlns:a16="http://schemas.microsoft.com/office/drawing/2014/main" id="{80AC7F69-18F3-4B56-9092-9724A7A577B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3" name="Group 25">
                <a:extLst>
                  <a:ext uri="{FF2B5EF4-FFF2-40B4-BE49-F238E27FC236}">
                    <a16:creationId xmlns:a16="http://schemas.microsoft.com/office/drawing/2014/main" id="{3A602E75-203E-45CD-B479-969A78FDEF0E}"/>
                  </a:ext>
                </a:extLst>
              </p:cNvPr>
              <p:cNvGrpSpPr>
                <a:grpSpLocks noChangeAspect="1"/>
              </p:cNvGrpSpPr>
              <p:nvPr/>
            </p:nvGrpSpPr>
            <p:grpSpPr bwMode="auto">
              <a:xfrm>
                <a:off x="6395339" y="2925919"/>
                <a:ext cx="542945" cy="420915"/>
                <a:chOff x="3689" y="2040"/>
                <a:chExt cx="307" cy="238"/>
              </a:xfrm>
            </p:grpSpPr>
            <p:sp>
              <p:nvSpPr>
                <p:cNvPr id="104" name="Freeform 26">
                  <a:extLst>
                    <a:ext uri="{FF2B5EF4-FFF2-40B4-BE49-F238E27FC236}">
                      <a16:creationId xmlns:a16="http://schemas.microsoft.com/office/drawing/2014/main" id="{FC409BD6-3AE6-4ADB-9682-9F5190E7A25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27">
                  <a:extLst>
                    <a:ext uri="{FF2B5EF4-FFF2-40B4-BE49-F238E27FC236}">
                      <a16:creationId xmlns:a16="http://schemas.microsoft.com/office/drawing/2014/main" id="{9C97D486-0C77-426A-BA02-BCF72A55B7D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28">
                  <a:extLst>
                    <a:ext uri="{FF2B5EF4-FFF2-40B4-BE49-F238E27FC236}">
                      <a16:creationId xmlns:a16="http://schemas.microsoft.com/office/drawing/2014/main" id="{C67F3F0B-98A2-4490-AB51-7C952CE25F5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Line 29">
                  <a:extLst>
                    <a:ext uri="{FF2B5EF4-FFF2-40B4-BE49-F238E27FC236}">
                      <a16:creationId xmlns:a16="http://schemas.microsoft.com/office/drawing/2014/main" id="{2E08A0B5-D3E9-4F31-B86C-36BF02D659FA}"/>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30">
                  <a:extLst>
                    <a:ext uri="{FF2B5EF4-FFF2-40B4-BE49-F238E27FC236}">
                      <a16:creationId xmlns:a16="http://schemas.microsoft.com/office/drawing/2014/main" id="{5A184DFD-1B2D-46C9-A2A9-1034B33CCB3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4" name="Freeform: Shape 113">
              <a:extLst>
                <a:ext uri="{FF2B5EF4-FFF2-40B4-BE49-F238E27FC236}">
                  <a16:creationId xmlns:a16="http://schemas.microsoft.com/office/drawing/2014/main" id="{9345A5B7-52E2-4316-BD7F-51FCA56DEC34}"/>
                </a:ext>
              </a:extLst>
            </p:cNvPr>
            <p:cNvSpPr/>
            <p:nvPr/>
          </p:nvSpPr>
          <p:spPr bwMode="auto">
            <a:xfrm>
              <a:off x="7270251" y="3508682"/>
              <a:ext cx="966969" cy="357393"/>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5" name="Freeform: Shape 114">
              <a:extLst>
                <a:ext uri="{FF2B5EF4-FFF2-40B4-BE49-F238E27FC236}">
                  <a16:creationId xmlns:a16="http://schemas.microsoft.com/office/drawing/2014/main" id="{71E1B1AB-D3DC-48BD-9D79-294ACB2E9AAE}"/>
                </a:ext>
              </a:extLst>
            </p:cNvPr>
            <p:cNvSpPr/>
            <p:nvPr/>
          </p:nvSpPr>
          <p:spPr bwMode="auto">
            <a:xfrm flipH="1">
              <a:off x="7270251" y="2528550"/>
              <a:ext cx="966969" cy="773352"/>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9" name="Oval 118">
              <a:extLst>
                <a:ext uri="{FF2B5EF4-FFF2-40B4-BE49-F238E27FC236}">
                  <a16:creationId xmlns:a16="http://schemas.microsoft.com/office/drawing/2014/main" id="{1EC6F79A-3B61-48DC-BC99-F9CB00F27E6F}"/>
                </a:ext>
              </a:extLst>
            </p:cNvPr>
            <p:cNvSpPr/>
            <p:nvPr/>
          </p:nvSpPr>
          <p:spPr bwMode="auto">
            <a:xfrm>
              <a:off x="10974907" y="3096770"/>
              <a:ext cx="609600" cy="609598"/>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31" name="Group 130">
              <a:extLst>
                <a:ext uri="{FF2B5EF4-FFF2-40B4-BE49-F238E27FC236}">
                  <a16:creationId xmlns:a16="http://schemas.microsoft.com/office/drawing/2014/main" id="{7CACB892-CF1A-4DF4-86DC-D0A9663DB21A}"/>
                </a:ext>
              </a:extLst>
            </p:cNvPr>
            <p:cNvGrpSpPr/>
            <p:nvPr/>
          </p:nvGrpSpPr>
          <p:grpSpPr>
            <a:xfrm>
              <a:off x="11105601" y="3231122"/>
              <a:ext cx="348212" cy="337894"/>
              <a:chOff x="11105601" y="3231122"/>
              <a:chExt cx="348212" cy="337894"/>
            </a:xfrm>
          </p:grpSpPr>
          <p:sp>
            <p:nvSpPr>
              <p:cNvPr id="30" name="globe_2">
                <a:extLst>
                  <a:ext uri="{FF2B5EF4-FFF2-40B4-BE49-F238E27FC236}">
                    <a16:creationId xmlns:a16="http://schemas.microsoft.com/office/drawing/2014/main" id="{EEC91E50-2FBF-4896-AF5C-94E5DFF00075}"/>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0" name="Straight Connector 129">
                <a:extLst>
                  <a:ext uri="{FF2B5EF4-FFF2-40B4-BE49-F238E27FC236}">
                    <a16:creationId xmlns:a16="http://schemas.microsoft.com/office/drawing/2014/main" id="{BDFB565B-306F-423A-BC14-06B2CD4090F1}"/>
                  </a:ext>
                </a:extLst>
              </p:cNvPr>
              <p:cNvCxnSpPr>
                <a:stCxn id="30" idx="1"/>
                <a:endCxn id="30"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Tree>
    <p:extLst>
      <p:ext uri="{BB962C8B-B14F-4D97-AF65-F5344CB8AC3E}">
        <p14:creationId xmlns:p14="http://schemas.microsoft.com/office/powerpoint/2010/main" val="38373255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19294E-E38B-497A-83B3-A3881AF277DD}"/>
              </a:ext>
            </a:extLst>
          </p:cNvPr>
          <p:cNvPicPr>
            <a:picLocks noChangeAspect="1"/>
          </p:cNvPicPr>
          <p:nvPr/>
        </p:nvPicPr>
        <p:blipFill>
          <a:blip r:embed="rId3"/>
          <a:stretch>
            <a:fillRect/>
          </a:stretch>
        </p:blipFill>
        <p:spPr>
          <a:xfrm>
            <a:off x="1564232" y="577048"/>
            <a:ext cx="8300908" cy="6280951"/>
          </a:xfrm>
          <a:prstGeom prst="rect">
            <a:avLst/>
          </a:prstGeom>
        </p:spPr>
      </p:pic>
      <p:sp>
        <p:nvSpPr>
          <p:cNvPr id="17" name="Title 16"/>
          <p:cNvSpPr>
            <a:spLocks noGrp="1"/>
          </p:cNvSpPr>
          <p:nvPr>
            <p:ph type="title"/>
          </p:nvPr>
        </p:nvSpPr>
        <p:spPr/>
        <p:txBody>
          <a:bodyPr/>
          <a:lstStyle/>
          <a:p>
            <a:r>
              <a:rPr lang="en-US" dirty="0"/>
              <a:t>Step Seven – Create NVA Firewall, Set UDR Rules</a:t>
            </a:r>
          </a:p>
        </p:txBody>
      </p:sp>
      <p:sp>
        <p:nvSpPr>
          <p:cNvPr id="4" name="TextBox 3">
            <a:extLst>
              <a:ext uri="{FF2B5EF4-FFF2-40B4-BE49-F238E27FC236}">
                <a16:creationId xmlns:a16="http://schemas.microsoft.com/office/drawing/2014/main" id="{177736B9-039C-4C75-8C47-E67704EB58C2}"/>
              </a:ext>
            </a:extLst>
          </p:cNvPr>
          <p:cNvSpPr txBox="1"/>
          <p:nvPr/>
        </p:nvSpPr>
        <p:spPr>
          <a:xfrm>
            <a:off x="9416143" y="5319117"/>
            <a:ext cx="2775857" cy="1538883"/>
          </a:xfrm>
          <a:prstGeom prst="rect">
            <a:avLst/>
          </a:prstGeom>
          <a:solidFill>
            <a:schemeClr val="bg2"/>
          </a:solidFill>
        </p:spPr>
        <p:txBody>
          <a:bodyPr wrap="square" lIns="0" tIns="0" rIns="0" bIns="0" rtlCol="0">
            <a:spAutoFit/>
          </a:bodyPr>
          <a:lstStyle/>
          <a:p>
            <a:pPr algn="l"/>
            <a:r>
              <a:rPr lang="en-US" sz="2000" dirty="0">
                <a:gradFill>
                  <a:gsLst>
                    <a:gs pos="2917">
                      <a:schemeClr val="tx1"/>
                    </a:gs>
                    <a:gs pos="30000">
                      <a:schemeClr val="tx1"/>
                    </a:gs>
                  </a:gsLst>
                  <a:lin ang="5400000" scaled="0"/>
                </a:gradFill>
              </a:rPr>
              <a:t>Validation: </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Get </a:t>
            </a:r>
            <a:r>
              <a:rPr lang="en-US" sz="2000" dirty="0" err="1">
                <a:gradFill>
                  <a:gsLst>
                    <a:gs pos="2917">
                      <a:schemeClr val="tx1"/>
                    </a:gs>
                    <a:gs pos="30000">
                      <a:schemeClr val="tx1"/>
                    </a:gs>
                  </a:gsLst>
                  <a:lin ang="5400000" scaled="0"/>
                </a:gradFill>
              </a:rPr>
              <a:t>AppGw</a:t>
            </a:r>
            <a:r>
              <a:rPr lang="en-US" sz="2000" dirty="0">
                <a:gradFill>
                  <a:gsLst>
                    <a:gs pos="2917">
                      <a:schemeClr val="tx1"/>
                    </a:gs>
                    <a:gs pos="30000">
                      <a:schemeClr val="tx1"/>
                    </a:gs>
                  </a:gsLst>
                  <a:lin ang="5400000" scaled="0"/>
                </a:gradFill>
              </a:rPr>
              <a:t> public IP</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Open browser</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Browse to:</a:t>
            </a:r>
          </a:p>
          <a:p>
            <a:r>
              <a:rPr lang="en-US" sz="2000" dirty="0">
                <a:gradFill>
                  <a:gsLst>
                    <a:gs pos="2917">
                      <a:schemeClr val="tx1"/>
                    </a:gs>
                    <a:gs pos="30000">
                      <a:schemeClr val="tx1"/>
                    </a:gs>
                  </a:gsLst>
                  <a:lin ang="5400000" scaled="0"/>
                </a:gradFill>
              </a:rPr>
              <a:t>     http://&lt;AppGW IP&gt;</a:t>
            </a:r>
          </a:p>
        </p:txBody>
      </p:sp>
    </p:spTree>
    <p:extLst>
      <p:ext uri="{BB962C8B-B14F-4D97-AF65-F5344CB8AC3E}">
        <p14:creationId xmlns:p14="http://schemas.microsoft.com/office/powerpoint/2010/main" val="86835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Tools and Pre-Workshop Steps</a:t>
            </a:r>
          </a:p>
        </p:txBody>
      </p:sp>
      <p:sp>
        <p:nvSpPr>
          <p:cNvPr id="6" name="Text Placeholder 5"/>
          <p:cNvSpPr>
            <a:spLocks noGrp="1"/>
          </p:cNvSpPr>
          <p:nvPr>
            <p:ph type="body" sz="quarter" idx="10"/>
          </p:nvPr>
        </p:nvSpPr>
        <p:spPr>
          <a:xfrm>
            <a:off x="584200" y="1171852"/>
            <a:ext cx="11018520" cy="5059847"/>
          </a:xfrm>
        </p:spPr>
        <p:txBody>
          <a:bodyPr/>
          <a:lstStyle/>
          <a:p>
            <a:r>
              <a:rPr lang="en-US" sz="2400" dirty="0"/>
              <a:t>Have a method of </a:t>
            </a:r>
            <a:r>
              <a:rPr lang="en-US" sz="2400" dirty="0" err="1"/>
              <a:t>RDPing</a:t>
            </a:r>
            <a:r>
              <a:rPr lang="en-US" sz="2400" dirty="0"/>
              <a:t> to a remote server</a:t>
            </a:r>
          </a:p>
          <a:p>
            <a:r>
              <a:rPr lang="en-US" sz="2400" dirty="0"/>
              <a:t>Be connected to the event </a:t>
            </a:r>
            <a:r>
              <a:rPr lang="en-US" sz="2400" dirty="0" err="1"/>
              <a:t>WiFi</a:t>
            </a:r>
            <a:r>
              <a:rPr lang="en-US" sz="2400" dirty="0"/>
              <a:t> (Internet is required)</a:t>
            </a:r>
          </a:p>
          <a:p>
            <a:endParaRPr lang="en-US" sz="2400" dirty="0"/>
          </a:p>
          <a:p>
            <a:r>
              <a:rPr lang="en-US" sz="2400" dirty="0"/>
              <a:t>Get an Info Card from the proctor</a:t>
            </a:r>
          </a:p>
          <a:p>
            <a:r>
              <a:rPr lang="en-US" sz="2400" dirty="0"/>
              <a:t>Use the Info Card to:</a:t>
            </a:r>
          </a:p>
          <a:p>
            <a:pPr lvl="1"/>
            <a:r>
              <a:rPr lang="en-US" sz="1800" dirty="0"/>
              <a:t>Log into the Azure Portal to your Resource Group</a:t>
            </a:r>
          </a:p>
          <a:p>
            <a:pPr lvl="1"/>
            <a:r>
              <a:rPr lang="en-US" sz="1800" dirty="0"/>
              <a:t>Open Key Vault for Username and Password for all servers (e.g. Company04User secret)</a:t>
            </a:r>
          </a:p>
          <a:p>
            <a:pPr lvl="1"/>
            <a:r>
              <a:rPr lang="en-US" sz="1800" dirty="0"/>
              <a:t>RDP and log in to your on-prem server</a:t>
            </a:r>
          </a:p>
          <a:p>
            <a:endParaRPr lang="en-US" sz="2400" dirty="0"/>
          </a:p>
          <a:p>
            <a:r>
              <a:rPr lang="en-US" sz="2400" dirty="0"/>
              <a:t>Once on your “on-premises” server, install Azure PowerShell SDK with an Admin PowerShell</a:t>
            </a:r>
          </a:p>
          <a:p>
            <a:pPr lvl="1"/>
            <a:r>
              <a:rPr lang="en-US" sz="1800" dirty="0"/>
              <a:t>Set-</a:t>
            </a:r>
            <a:r>
              <a:rPr lang="en-US" sz="1800" dirty="0" err="1"/>
              <a:t>ExecutionPolicy</a:t>
            </a:r>
            <a:r>
              <a:rPr lang="en-US" sz="1800" dirty="0"/>
              <a:t> -</a:t>
            </a:r>
            <a:r>
              <a:rPr lang="en-US" sz="1800" dirty="0" err="1"/>
              <a:t>ExecutionPolicy</a:t>
            </a:r>
            <a:r>
              <a:rPr lang="en-US" sz="1800" dirty="0"/>
              <a:t> </a:t>
            </a:r>
            <a:r>
              <a:rPr lang="en-US" sz="1800" dirty="0" err="1"/>
              <a:t>RemoteSigned</a:t>
            </a:r>
            <a:endParaRPr lang="en-US" sz="1800" dirty="0"/>
          </a:p>
          <a:p>
            <a:pPr lvl="1"/>
            <a:r>
              <a:rPr lang="en-US" sz="1800" dirty="0"/>
              <a:t>Install-Module </a:t>
            </a:r>
            <a:r>
              <a:rPr lang="en-US" sz="1800" dirty="0" err="1"/>
              <a:t>AzureRM</a:t>
            </a:r>
            <a:endParaRPr lang="en-US" sz="1800" dirty="0"/>
          </a:p>
        </p:txBody>
      </p:sp>
    </p:spTree>
    <p:extLst>
      <p:ext uri="{BB962C8B-B14F-4D97-AF65-F5344CB8AC3E}">
        <p14:creationId xmlns:p14="http://schemas.microsoft.com/office/powerpoint/2010/main" val="130379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59DF79-8329-4D91-89CA-B011DB695D27}"/>
              </a:ext>
            </a:extLst>
          </p:cNvPr>
          <p:cNvPicPr>
            <a:picLocks noChangeAspect="1"/>
          </p:cNvPicPr>
          <p:nvPr/>
        </p:nvPicPr>
        <p:blipFill>
          <a:blip r:embed="rId3"/>
          <a:stretch>
            <a:fillRect/>
          </a:stretch>
        </p:blipFill>
        <p:spPr>
          <a:xfrm>
            <a:off x="1564232" y="577048"/>
            <a:ext cx="8300908" cy="6280951"/>
          </a:xfrm>
          <a:prstGeom prst="rect">
            <a:avLst/>
          </a:prstGeom>
        </p:spPr>
      </p:pic>
      <p:sp>
        <p:nvSpPr>
          <p:cNvPr id="17" name="Title 16"/>
          <p:cNvSpPr>
            <a:spLocks noGrp="1"/>
          </p:cNvSpPr>
          <p:nvPr>
            <p:ph type="title"/>
          </p:nvPr>
        </p:nvSpPr>
        <p:spPr/>
        <p:txBody>
          <a:bodyPr/>
          <a:lstStyle/>
          <a:p>
            <a:r>
              <a:rPr lang="en-US" dirty="0"/>
              <a:t>Step Eight – Create Remote VNet, connect to ER</a:t>
            </a:r>
          </a:p>
        </p:txBody>
      </p:sp>
      <p:sp>
        <p:nvSpPr>
          <p:cNvPr id="4" name="TextBox 3">
            <a:extLst>
              <a:ext uri="{FF2B5EF4-FFF2-40B4-BE49-F238E27FC236}">
                <a16:creationId xmlns:a16="http://schemas.microsoft.com/office/drawing/2014/main" id="{F97C237A-A190-473C-BC03-D44A8E46A85B}"/>
              </a:ext>
            </a:extLst>
          </p:cNvPr>
          <p:cNvSpPr txBox="1"/>
          <p:nvPr/>
        </p:nvSpPr>
        <p:spPr>
          <a:xfrm>
            <a:off x="9416143" y="5011341"/>
            <a:ext cx="2775857" cy="1846659"/>
          </a:xfrm>
          <a:prstGeom prst="rect">
            <a:avLst/>
          </a:prstGeom>
          <a:solidFill>
            <a:schemeClr val="bg2"/>
          </a:solidFill>
        </p:spPr>
        <p:txBody>
          <a:bodyPr wrap="square" lIns="0" tIns="0" rIns="0" bIns="0" rtlCol="0">
            <a:spAutoFit/>
          </a:bodyPr>
          <a:lstStyle/>
          <a:p>
            <a:pPr algn="l"/>
            <a:r>
              <a:rPr lang="en-US" sz="2000" dirty="0">
                <a:gradFill>
                  <a:gsLst>
                    <a:gs pos="2917">
                      <a:schemeClr val="tx1"/>
                    </a:gs>
                    <a:gs pos="30000">
                      <a:schemeClr val="tx1"/>
                    </a:gs>
                  </a:gsLst>
                  <a:lin ang="5400000" scaled="0"/>
                </a:gradFill>
              </a:rPr>
              <a:t>Validation: </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Get Remote VM Private IP</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RDP to On-Prem</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Ping Remote VM IP</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3952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576408" y="2570615"/>
            <a:ext cx="5183952" cy="3788729"/>
          </a:xfrm>
        </p:spPr>
        <p:txBody>
          <a:bodyPr wrap="square">
            <a:spAutoFit/>
          </a:bodyPr>
          <a:lstStyle/>
          <a:p>
            <a:pPr marL="285750" indent="-285750">
              <a:buFont typeface="Arial" panose="020B0604020202020204" pitchFamily="34" charset="0"/>
              <a:buChar char="•"/>
            </a:pPr>
            <a:r>
              <a:rPr lang="en-US" sz="1600">
                <a:latin typeface="Segoe UI" panose="020B0502040204020203" pitchFamily="34" charset="0"/>
                <a:cs typeface="Segoe UI" panose="020B0502040204020203" pitchFamily="34" charset="0"/>
              </a:rPr>
              <a:t>Connection Monitor and Troubleshoot now integrated with VNet, VM, Application Gateway, Azure Firewall and Azure WAN</a:t>
            </a:r>
          </a:p>
          <a:p>
            <a:pPr marL="285750" indent="-285750">
              <a:buFont typeface="Arial" panose="020B0604020202020204" pitchFamily="34" charset="0"/>
              <a:buChar char="•"/>
            </a:pPr>
            <a:endParaRPr lang="en-US" sz="16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a:latin typeface="Segoe UI" panose="020B0502040204020203" pitchFamily="34" charset="0"/>
                <a:cs typeface="Segoe UI" panose="020B0502040204020203" pitchFamily="34" charset="0"/>
              </a:rPr>
              <a:t>Multi-Subscription single storage support for NSG Flow logs</a:t>
            </a:r>
          </a:p>
          <a:p>
            <a:pPr marL="285750" indent="-285750">
              <a:buFont typeface="Arial" panose="020B0604020202020204" pitchFamily="34" charset="0"/>
              <a:buChar char="•"/>
            </a:pPr>
            <a:endParaRPr lang="en-US" sz="16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a:latin typeface="Segoe UI" panose="020B0502040204020203" pitchFamily="34" charset="0"/>
                <a:cs typeface="Segoe UI" panose="020B0502040204020203" pitchFamily="34" charset="0"/>
              </a:rPr>
              <a:t>NSG Flow logs support for Classic NSG resources</a:t>
            </a:r>
          </a:p>
          <a:p>
            <a:pPr marL="285750" indent="-285750">
              <a:buFont typeface="Arial" panose="020B0604020202020204" pitchFamily="34" charset="0"/>
              <a:buChar char="•"/>
            </a:pPr>
            <a:endParaRPr lang="en-US" sz="16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a:latin typeface="Segoe UI" panose="020B0502040204020203" pitchFamily="34" charset="0"/>
                <a:cs typeface="Segoe UI" panose="020B0502040204020203" pitchFamily="34" charset="0"/>
              </a:rPr>
              <a:t>Network Performance Monitor (NPM) available from Network Watcher</a:t>
            </a:r>
          </a:p>
          <a:p>
            <a:pPr marL="285750" indent="-285750">
              <a:buFont typeface="Arial" panose="020B0604020202020204" pitchFamily="34" charset="0"/>
              <a:buChar char="•"/>
            </a:pPr>
            <a:endParaRPr lang="en-US" sz="16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a:latin typeface="Segoe UI" panose="020B0502040204020203" pitchFamily="34" charset="0"/>
                <a:cs typeface="Segoe UI" panose="020B0502040204020203" pitchFamily="34" charset="0"/>
              </a:rPr>
              <a:t>Improved Traffic Analytics processing time (10 min)</a:t>
            </a:r>
          </a:p>
          <a:p>
            <a:pPr marL="190500" indent="-190500">
              <a:buFont typeface="Arial" panose="020B0604020202020204" pitchFamily="34" charset="0"/>
              <a:buChar char="•"/>
            </a:pPr>
            <a:endParaRPr lang="en-US" sz="1050">
              <a:latin typeface="+mn-lt"/>
            </a:endParaRPr>
          </a:p>
        </p:txBody>
      </p:sp>
      <p:sp>
        <p:nvSpPr>
          <p:cNvPr id="161" name="Rectangle 160">
            <a:extLst>
              <a:ext uri="{FF2B5EF4-FFF2-40B4-BE49-F238E27FC236}">
                <a16:creationId xmlns:a16="http://schemas.microsoft.com/office/drawing/2014/main" id="{56D1FB89-B98F-4789-8941-D16A235E8BC9}"/>
              </a:ext>
            </a:extLst>
          </p:cNvPr>
          <p:cNvSpPr/>
          <p:nvPr/>
        </p:nvSpPr>
        <p:spPr>
          <a:xfrm>
            <a:off x="570093" y="1685570"/>
            <a:ext cx="5215632" cy="64633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gradFill>
                  <a:gsLst>
                    <a:gs pos="76991">
                      <a:srgbClr val="D83B01"/>
                    </a:gs>
                    <a:gs pos="62832">
                      <a:srgbClr val="D83B01"/>
                    </a:gs>
                  </a:gsLst>
                  <a:lin ang="5400000" scaled="0"/>
                </a:gradFill>
                <a:latin typeface="Segoe UI Semibold"/>
              </a:rPr>
              <a:t>Unified and Integrated Network Monitoring experience</a:t>
            </a:r>
            <a:endParaRPr kumimoji="0" lang="en-US" sz="18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endParaRPr>
          </a:p>
        </p:txBody>
      </p:sp>
      <p:sp>
        <p:nvSpPr>
          <p:cNvPr id="172" name="Title 43">
            <a:extLst>
              <a:ext uri="{FF2B5EF4-FFF2-40B4-BE49-F238E27FC236}">
                <a16:creationId xmlns:a16="http://schemas.microsoft.com/office/drawing/2014/main" id="{5CDD2906-EFAE-46FD-AD15-1EBDC9C2D225}"/>
              </a:ext>
            </a:extLst>
          </p:cNvPr>
          <p:cNvSpPr>
            <a:spLocks noGrp="1"/>
          </p:cNvSpPr>
          <p:nvPr>
            <p:ph type="title"/>
          </p:nvPr>
        </p:nvSpPr>
        <p:spPr>
          <a:xfrm>
            <a:off x="1538977" y="725214"/>
            <a:ext cx="4341558" cy="553998"/>
          </a:xfrm>
        </p:spPr>
        <p:txBody>
          <a:bodyPr/>
          <a:lstStyle/>
          <a:p>
            <a:r>
              <a:rPr lang="en-US"/>
              <a:t>Network Watcher</a:t>
            </a:r>
          </a:p>
        </p:txBody>
      </p:sp>
      <p:pic>
        <p:nvPicPr>
          <p:cNvPr id="219" name="Graphic 218">
            <a:extLst>
              <a:ext uri="{FF2B5EF4-FFF2-40B4-BE49-F238E27FC236}">
                <a16:creationId xmlns:a16="http://schemas.microsoft.com/office/drawing/2014/main" id="{66310ED5-3836-4775-9FA5-60CE3C6616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5734" y="691936"/>
            <a:ext cx="696500" cy="696500"/>
          </a:xfrm>
          <a:prstGeom prst="rect">
            <a:avLst/>
          </a:prstGeom>
        </p:spPr>
      </p:pic>
      <p:grpSp>
        <p:nvGrpSpPr>
          <p:cNvPr id="8" name="Group 7">
            <a:extLst>
              <a:ext uri="{FF2B5EF4-FFF2-40B4-BE49-F238E27FC236}">
                <a16:creationId xmlns:a16="http://schemas.microsoft.com/office/drawing/2014/main" id="{42914792-D2DA-4A18-A53D-482D2B1D0D2D}"/>
              </a:ext>
            </a:extLst>
          </p:cNvPr>
          <p:cNvGrpSpPr/>
          <p:nvPr/>
        </p:nvGrpSpPr>
        <p:grpSpPr>
          <a:xfrm>
            <a:off x="6142710" y="599440"/>
            <a:ext cx="6119907" cy="5850128"/>
            <a:chOff x="6142710" y="599440"/>
            <a:chExt cx="6119907" cy="5850128"/>
          </a:xfrm>
        </p:grpSpPr>
        <p:sp>
          <p:nvSpPr>
            <p:cNvPr id="3" name="Rectangle 2">
              <a:extLst>
                <a:ext uri="{FF2B5EF4-FFF2-40B4-BE49-F238E27FC236}">
                  <a16:creationId xmlns:a16="http://schemas.microsoft.com/office/drawing/2014/main" id="{C48B710C-3A64-4C6B-B618-5B85B594F537}"/>
                </a:ext>
              </a:extLst>
            </p:cNvPr>
            <p:cNvSpPr/>
            <p:nvPr/>
          </p:nvSpPr>
          <p:spPr bwMode="auto">
            <a:xfrm>
              <a:off x="6142710" y="5596128"/>
              <a:ext cx="6119907" cy="8534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302" name="Group 301">
              <a:extLst>
                <a:ext uri="{FF2B5EF4-FFF2-40B4-BE49-F238E27FC236}">
                  <a16:creationId xmlns:a16="http://schemas.microsoft.com/office/drawing/2014/main" id="{49FF5BC4-3A2C-4E29-95A6-EDB8D009D4AC}"/>
                </a:ext>
              </a:extLst>
            </p:cNvPr>
            <p:cNvGrpSpPr/>
            <p:nvPr/>
          </p:nvGrpSpPr>
          <p:grpSpPr>
            <a:xfrm>
              <a:off x="6142710" y="599440"/>
              <a:ext cx="6119907" cy="5653024"/>
              <a:chOff x="6142710" y="599440"/>
              <a:chExt cx="6119907" cy="5653024"/>
            </a:xfrm>
          </p:grpSpPr>
          <p:pic>
            <p:nvPicPr>
              <p:cNvPr id="303" name="Picture 302">
                <a:extLst>
                  <a:ext uri="{FF2B5EF4-FFF2-40B4-BE49-F238E27FC236}">
                    <a16:creationId xmlns:a16="http://schemas.microsoft.com/office/drawing/2014/main" id="{D470F050-B854-46C4-9D6F-108D9EACBD80}"/>
                  </a:ext>
                </a:extLst>
              </p:cNvPr>
              <p:cNvPicPr>
                <a:picLocks noChangeAspect="1"/>
              </p:cNvPicPr>
              <p:nvPr/>
            </p:nvPicPr>
            <p:blipFill>
              <a:blip r:embed="rId5"/>
              <a:stretch>
                <a:fillRect/>
              </a:stretch>
            </p:blipFill>
            <p:spPr>
              <a:xfrm>
                <a:off x="7707122" y="5610076"/>
                <a:ext cx="4014927" cy="642388"/>
              </a:xfrm>
              <a:prstGeom prst="rect">
                <a:avLst/>
              </a:prstGeom>
            </p:spPr>
          </p:pic>
          <p:pic>
            <p:nvPicPr>
              <p:cNvPr id="304" name="Picture 303">
                <a:extLst>
                  <a:ext uri="{FF2B5EF4-FFF2-40B4-BE49-F238E27FC236}">
                    <a16:creationId xmlns:a16="http://schemas.microsoft.com/office/drawing/2014/main" id="{43471AA9-4988-4003-AA95-A0E4F624F578}"/>
                  </a:ext>
                </a:extLst>
              </p:cNvPr>
              <p:cNvPicPr>
                <a:picLocks noChangeAspect="1"/>
              </p:cNvPicPr>
              <p:nvPr/>
            </p:nvPicPr>
            <p:blipFill>
              <a:blip r:embed="rId6"/>
              <a:stretch>
                <a:fillRect/>
              </a:stretch>
            </p:blipFill>
            <p:spPr>
              <a:xfrm>
                <a:off x="6142710" y="599440"/>
                <a:ext cx="6119907" cy="5337810"/>
              </a:xfrm>
              <a:prstGeom prst="rect">
                <a:avLst/>
              </a:prstGeom>
            </p:spPr>
          </p:pic>
        </p:grpSp>
      </p:grpSp>
    </p:spTree>
    <p:extLst>
      <p:ext uri="{BB962C8B-B14F-4D97-AF65-F5344CB8AC3E}">
        <p14:creationId xmlns:p14="http://schemas.microsoft.com/office/powerpoint/2010/main" val="251200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61"/>
                                        </p:tgtEl>
                                        <p:attrNameLst>
                                          <p:attrName>style.visibility</p:attrName>
                                        </p:attrNameLst>
                                      </p:cBhvr>
                                      <p:to>
                                        <p:strVal val="visible"/>
                                      </p:to>
                                    </p:set>
                                    <p:anim calcmode="lin" valueType="num">
                                      <p:cBhvr additive="base">
                                        <p:cTn id="11" dur="500" fill="hold"/>
                                        <p:tgtEl>
                                          <p:spTgt spid="161"/>
                                        </p:tgtEl>
                                        <p:attrNameLst>
                                          <p:attrName>ppt_x</p:attrName>
                                        </p:attrNameLst>
                                      </p:cBhvr>
                                      <p:tavLst>
                                        <p:tav tm="0">
                                          <p:val>
                                            <p:strVal val="0-#ppt_w/2"/>
                                          </p:val>
                                        </p:tav>
                                        <p:tav tm="100000">
                                          <p:val>
                                            <p:strVal val="#ppt_x"/>
                                          </p:val>
                                        </p:tav>
                                      </p:tavLst>
                                    </p:anim>
                                    <p:anim calcmode="lin" valueType="num">
                                      <p:cBhvr additive="base">
                                        <p:cTn id="12" dur="500" fill="hold"/>
                                        <p:tgtEl>
                                          <p:spTgt spid="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10800000">
            <a:off x="0" y="1919230"/>
            <a:ext cx="12188966" cy="50906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270068" y="290403"/>
            <a:ext cx="8220729" cy="899409"/>
          </a:xfrm>
        </p:spPr>
        <p:txBody>
          <a:bodyPr>
            <a:normAutofit/>
          </a:bodyPr>
          <a:lstStyle/>
          <a:p>
            <a:r>
              <a:rPr lang="en-US"/>
              <a:t>Network Performance Monitor</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1019821"/>
            <a:ext cx="5906973"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Monitor your hybrid network</a:t>
            </a:r>
          </a:p>
        </p:txBody>
      </p:sp>
      <p:sp>
        <p:nvSpPr>
          <p:cNvPr id="28" name="Rectangle 27"/>
          <p:cNvSpPr/>
          <p:nvPr/>
        </p:nvSpPr>
        <p:spPr bwMode="auto">
          <a:xfrm>
            <a:off x="4504644" y="2079389"/>
            <a:ext cx="7205577" cy="4285794"/>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0" name="Picture 29"/>
          <p:cNvPicPr>
            <a:picLocks noChangeAspect="1"/>
          </p:cNvPicPr>
          <p:nvPr/>
        </p:nvPicPr>
        <p:blipFill rotWithShape="1">
          <a:blip r:embed="rId3"/>
          <a:srcRect l="2899" t="8774" r="2880" b="28821"/>
          <a:stretch/>
        </p:blipFill>
        <p:spPr>
          <a:xfrm>
            <a:off x="4315354" y="1834817"/>
            <a:ext cx="7584156" cy="5023183"/>
          </a:xfrm>
          <a:prstGeom prst="rect">
            <a:avLst/>
          </a:prstGeom>
        </p:spPr>
      </p:pic>
      <p:grpSp>
        <p:nvGrpSpPr>
          <p:cNvPr id="50" name="Group 49">
            <a:extLst>
              <a:ext uri="{FF2B5EF4-FFF2-40B4-BE49-F238E27FC236}">
                <a16:creationId xmlns:a16="http://schemas.microsoft.com/office/drawing/2014/main" id="{D605E1C7-3528-4519-B992-B8FDF09E338A}"/>
              </a:ext>
            </a:extLst>
          </p:cNvPr>
          <p:cNvGrpSpPr/>
          <p:nvPr/>
        </p:nvGrpSpPr>
        <p:grpSpPr>
          <a:xfrm>
            <a:off x="492462" y="3126853"/>
            <a:ext cx="3463010" cy="1027269"/>
            <a:chOff x="503237" y="5783261"/>
            <a:chExt cx="3532451" cy="1047867"/>
          </a:xfrm>
        </p:grpSpPr>
        <p:sp>
          <p:nvSpPr>
            <p:cNvPr id="74" name="Oval 73">
              <a:extLst>
                <a:ext uri="{FF2B5EF4-FFF2-40B4-BE49-F238E27FC236}">
                  <a16:creationId xmlns:a16="http://schemas.microsoft.com/office/drawing/2014/main" id="{B8C4E402-4014-4816-AF5A-F03601F6A59D}"/>
                </a:ext>
              </a:extLst>
            </p:cNvPr>
            <p:cNvSpPr/>
            <p:nvPr/>
          </p:nvSpPr>
          <p:spPr>
            <a:xfrm>
              <a:off x="503237" y="5973644"/>
              <a:ext cx="481011" cy="481011"/>
            </a:xfrm>
            <a:prstGeom prst="ellipse">
              <a:avLst/>
            </a:prstGeom>
            <a:solidFill>
              <a:schemeClr val="accent3"/>
            </a:solidFill>
            <a:ln w="127000" cap="flat" cmpd="sng" algn="ctr">
              <a:solidFill>
                <a:schemeClr val="accent3">
                  <a:alpha val="30000"/>
                </a:schemeClr>
              </a:solidFill>
              <a:prstDash val="solid"/>
              <a:miter lim="800000"/>
            </a:ln>
            <a:effectLst/>
          </p:spPr>
          <p:txBody>
            <a:bodyPr rtlCol="0" anchor="ctr"/>
            <a:lstStyle/>
            <a:p>
              <a:pPr algn="ctr" defTabSz="896386">
                <a:defRPr/>
              </a:pPr>
              <a:endParaRPr lang="en-US" sz="1372" kern="0">
                <a:solidFill>
                  <a:srgbClr val="FFFFFF"/>
                </a:solidFill>
                <a:latin typeface="Segoe UI Light"/>
              </a:endParaRPr>
            </a:p>
          </p:txBody>
        </p:sp>
        <p:sp>
          <p:nvSpPr>
            <p:cNvPr id="73" name="Rectangle 72">
              <a:extLst>
                <a:ext uri="{FF2B5EF4-FFF2-40B4-BE49-F238E27FC236}">
                  <a16:creationId xmlns:a16="http://schemas.microsoft.com/office/drawing/2014/main" id="{BEEF891D-2AA5-49C3-A561-85DA4FE7A114}"/>
                </a:ext>
              </a:extLst>
            </p:cNvPr>
            <p:cNvSpPr/>
            <p:nvPr/>
          </p:nvSpPr>
          <p:spPr>
            <a:xfrm>
              <a:off x="1144380" y="5783261"/>
              <a:ext cx="2891308" cy="1047867"/>
            </a:xfrm>
            <a:prstGeom prst="rect">
              <a:avLst/>
            </a:prstGeom>
          </p:spPr>
          <p:txBody>
            <a:bodyPr wrap="square">
              <a:spAutoFit/>
            </a:bodyPr>
            <a:lstStyle/>
            <a:p>
              <a:pPr defTabSz="914367">
                <a:defRPr/>
              </a:pPr>
              <a:r>
                <a:rPr lang="en-US" sz="1372">
                  <a:solidFill>
                    <a:srgbClr val="002050"/>
                  </a:solidFill>
                  <a:latin typeface="Segoe UI Semibold" panose="020B0702040204020203" pitchFamily="34" charset="0"/>
                  <a:cs typeface="Segoe UI Semibold" panose="020B0702040204020203" pitchFamily="34" charset="0"/>
                </a:rPr>
                <a:t>Network Performance</a:t>
              </a:r>
            </a:p>
            <a:p>
              <a:pPr defTabSz="896354">
                <a:spcAft>
                  <a:spcPts val="294"/>
                </a:spcAft>
                <a:defRPr/>
              </a:pPr>
              <a:r>
                <a:rPr lang="en-US" sz="1176">
                  <a:solidFill>
                    <a:srgbClr val="353535"/>
                  </a:solidFill>
                </a:rPr>
                <a:t>Real time monitoring of network performance, availability and utilization. Auto discovery of network topology. Faster fault isolation.</a:t>
              </a:r>
            </a:p>
          </p:txBody>
        </p:sp>
      </p:grpSp>
      <p:grpSp>
        <p:nvGrpSpPr>
          <p:cNvPr id="76" name="Group 75">
            <a:extLst>
              <a:ext uri="{FF2B5EF4-FFF2-40B4-BE49-F238E27FC236}">
                <a16:creationId xmlns:a16="http://schemas.microsoft.com/office/drawing/2014/main" id="{3081444C-9924-42FC-82AB-D687A53AC594}"/>
              </a:ext>
            </a:extLst>
          </p:cNvPr>
          <p:cNvGrpSpPr/>
          <p:nvPr/>
        </p:nvGrpSpPr>
        <p:grpSpPr>
          <a:xfrm>
            <a:off x="470494" y="4423447"/>
            <a:ext cx="3579003" cy="502211"/>
            <a:chOff x="4372117" y="5942374"/>
            <a:chExt cx="3650769" cy="512281"/>
          </a:xfrm>
        </p:grpSpPr>
        <p:sp>
          <p:nvSpPr>
            <p:cNvPr id="79" name="Oval 78">
              <a:extLst>
                <a:ext uri="{FF2B5EF4-FFF2-40B4-BE49-F238E27FC236}">
                  <a16:creationId xmlns:a16="http://schemas.microsoft.com/office/drawing/2014/main" id="{2B2B5207-231A-4A23-831A-C5109D17D57F}"/>
                </a:ext>
              </a:extLst>
            </p:cNvPr>
            <p:cNvSpPr/>
            <p:nvPr/>
          </p:nvSpPr>
          <p:spPr>
            <a:xfrm>
              <a:off x="4372117" y="5973644"/>
              <a:ext cx="481011" cy="481011"/>
            </a:xfrm>
            <a:prstGeom prst="ellipse">
              <a:avLst/>
            </a:prstGeom>
            <a:solidFill>
              <a:schemeClr val="accent3">
                <a:lumMod val="75000"/>
              </a:schemeClr>
            </a:solidFill>
            <a:ln w="127000" cap="flat" cmpd="sng" algn="ctr">
              <a:solidFill>
                <a:schemeClr val="accent3">
                  <a:lumMod val="75000"/>
                  <a:alpha val="30000"/>
                </a:scheme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endParaRPr lang="en-US" sz="1372" kern="0">
                <a:solidFill>
                  <a:srgbClr val="FFFFFF"/>
                </a:solidFill>
                <a:latin typeface="Segoe UI Light"/>
              </a:endParaRPr>
            </a:p>
          </p:txBody>
        </p:sp>
        <p:sp>
          <p:nvSpPr>
            <p:cNvPr id="78" name="Rectangle 77">
              <a:extLst>
                <a:ext uri="{FF2B5EF4-FFF2-40B4-BE49-F238E27FC236}">
                  <a16:creationId xmlns:a16="http://schemas.microsoft.com/office/drawing/2014/main" id="{3AADA7A6-7253-4519-A8AE-96DC3B577D13}"/>
                </a:ext>
              </a:extLst>
            </p:cNvPr>
            <p:cNvSpPr/>
            <p:nvPr/>
          </p:nvSpPr>
          <p:spPr>
            <a:xfrm>
              <a:off x="4974886" y="5942374"/>
              <a:ext cx="3048000" cy="494141"/>
            </a:xfrm>
            <a:prstGeom prst="rect">
              <a:avLst/>
            </a:prstGeom>
          </p:spPr>
          <p:txBody>
            <a:bodyPr wrap="square">
              <a:spAutoFit/>
            </a:bodyPr>
            <a:lstStyle/>
            <a:p>
              <a:pPr defTabSz="914367">
                <a:defRPr/>
              </a:pPr>
              <a:r>
                <a:rPr lang="en-US" sz="1372">
                  <a:solidFill>
                    <a:srgbClr val="002050"/>
                  </a:solidFill>
                  <a:latin typeface="Segoe UI Semibold" panose="020B0702040204020203" pitchFamily="34" charset="0"/>
                  <a:cs typeface="Segoe UI Semibold" panose="020B0702040204020203" pitchFamily="34" charset="0"/>
                </a:rPr>
                <a:t>Real-time alerts</a:t>
              </a:r>
            </a:p>
            <a:p>
              <a:pPr defTabSz="914367">
                <a:defRPr/>
              </a:pPr>
              <a:r>
                <a:rPr lang="en-US" sz="1176">
                  <a:solidFill>
                    <a:srgbClr val="353535"/>
                  </a:solidFill>
                </a:rPr>
                <a:t>Intelligent, threshold based alerts.</a:t>
              </a:r>
            </a:p>
          </p:txBody>
        </p:sp>
      </p:grpSp>
      <p:grpSp>
        <p:nvGrpSpPr>
          <p:cNvPr id="81" name="Group 80">
            <a:extLst>
              <a:ext uri="{FF2B5EF4-FFF2-40B4-BE49-F238E27FC236}">
                <a16:creationId xmlns:a16="http://schemas.microsoft.com/office/drawing/2014/main" id="{7A8CF7BC-B17F-4CE4-8509-9013C5DFECA9}"/>
              </a:ext>
            </a:extLst>
          </p:cNvPr>
          <p:cNvGrpSpPr/>
          <p:nvPr/>
        </p:nvGrpSpPr>
        <p:grpSpPr>
          <a:xfrm>
            <a:off x="464434" y="5316306"/>
            <a:ext cx="3888472" cy="884794"/>
            <a:chOff x="8347793" y="5783262"/>
            <a:chExt cx="3966444" cy="902535"/>
          </a:xfrm>
        </p:grpSpPr>
        <p:grpSp>
          <p:nvGrpSpPr>
            <p:cNvPr id="82" name="Group 81">
              <a:extLst>
                <a:ext uri="{FF2B5EF4-FFF2-40B4-BE49-F238E27FC236}">
                  <a16:creationId xmlns:a16="http://schemas.microsoft.com/office/drawing/2014/main" id="{87DA8C92-3AA1-4037-8741-781380FC57E2}"/>
                </a:ext>
              </a:extLst>
            </p:cNvPr>
            <p:cNvGrpSpPr/>
            <p:nvPr/>
          </p:nvGrpSpPr>
          <p:grpSpPr>
            <a:xfrm>
              <a:off x="8347793" y="5973644"/>
              <a:ext cx="481011" cy="481011"/>
              <a:chOff x="9434048" y="2832565"/>
              <a:chExt cx="1302216" cy="1302216"/>
            </a:xfrm>
          </p:grpSpPr>
          <p:sp>
            <p:nvSpPr>
              <p:cNvPr id="84" name="Oval 83">
                <a:extLst>
                  <a:ext uri="{FF2B5EF4-FFF2-40B4-BE49-F238E27FC236}">
                    <a16:creationId xmlns:a16="http://schemas.microsoft.com/office/drawing/2014/main" id="{D20982C2-919E-4537-A1E0-6FE78BB33582}"/>
                  </a:ext>
                </a:extLst>
              </p:cNvPr>
              <p:cNvSpPr/>
              <p:nvPr/>
            </p:nvSpPr>
            <p:spPr>
              <a:xfrm>
                <a:off x="9434048" y="2832565"/>
                <a:ext cx="1302216" cy="1302216"/>
              </a:xfrm>
              <a:prstGeom prst="ellipse">
                <a:avLst/>
              </a:prstGeom>
              <a:solidFill>
                <a:schemeClr val="accent3">
                  <a:lumMod val="50000"/>
                </a:schemeClr>
              </a:solidFill>
              <a:ln w="127000" cap="flat" cmpd="sng" algn="ctr">
                <a:solidFill>
                  <a:schemeClr val="accent3">
                    <a:lumMod val="50000"/>
                    <a:alpha val="30000"/>
                  </a:scheme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endParaRPr lang="en-US" sz="1372" kern="0">
                  <a:solidFill>
                    <a:srgbClr val="FFFFFF"/>
                  </a:solidFill>
                  <a:latin typeface="Segoe UI Light"/>
                </a:endParaRPr>
              </a:p>
            </p:txBody>
          </p:sp>
          <p:sp>
            <p:nvSpPr>
              <p:cNvPr id="85" name="graph_9" title="Icon of a line chart with connected circles at varying points">
                <a:extLst>
                  <a:ext uri="{FF2B5EF4-FFF2-40B4-BE49-F238E27FC236}">
                    <a16:creationId xmlns:a16="http://schemas.microsoft.com/office/drawing/2014/main" id="{C3EBF397-2AE9-4746-9218-5E7CCDA4B1A8}"/>
                  </a:ext>
                </a:extLst>
              </p:cNvPr>
              <p:cNvSpPr>
                <a:spLocks noChangeAspect="1" noEditPoints="1"/>
              </p:cNvSpPr>
              <p:nvPr/>
            </p:nvSpPr>
            <p:spPr bwMode="auto">
              <a:xfrm>
                <a:off x="9763678" y="3193588"/>
                <a:ext cx="642957" cy="580169"/>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flat" cmpd="sng" algn="ctr">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386">
                  <a:defRPr/>
                </a:pPr>
                <a:endParaRPr lang="en-US" sz="1372" kern="0">
                  <a:gradFill>
                    <a:gsLst>
                      <a:gs pos="0">
                        <a:srgbClr val="505050"/>
                      </a:gs>
                      <a:gs pos="100000">
                        <a:srgbClr val="505050"/>
                      </a:gs>
                    </a:gsLst>
                  </a:gradFill>
                  <a:latin typeface="Segoe UI Light"/>
                </a:endParaRPr>
              </a:p>
            </p:txBody>
          </p:sp>
        </p:grpSp>
        <p:sp>
          <p:nvSpPr>
            <p:cNvPr id="83" name="Rectangle 82">
              <a:extLst>
                <a:ext uri="{FF2B5EF4-FFF2-40B4-BE49-F238E27FC236}">
                  <a16:creationId xmlns:a16="http://schemas.microsoft.com/office/drawing/2014/main" id="{3C9F9BA0-573B-42F3-8C88-FC7ACA0DA138}"/>
                </a:ext>
              </a:extLst>
            </p:cNvPr>
            <p:cNvSpPr/>
            <p:nvPr/>
          </p:nvSpPr>
          <p:spPr>
            <a:xfrm>
              <a:off x="8950562" y="5783262"/>
              <a:ext cx="3363675" cy="902535"/>
            </a:xfrm>
            <a:prstGeom prst="rect">
              <a:avLst/>
            </a:prstGeom>
          </p:spPr>
          <p:txBody>
            <a:bodyPr wrap="square">
              <a:spAutoFit/>
            </a:bodyPr>
            <a:lstStyle/>
            <a:p>
              <a:pPr defTabSz="914367">
                <a:defRPr/>
              </a:pPr>
              <a:r>
                <a:rPr lang="en-US" sz="1372">
                  <a:solidFill>
                    <a:srgbClr val="002050"/>
                  </a:solidFill>
                  <a:latin typeface="Segoe UI Semibold" panose="020B0702040204020203" pitchFamily="34" charset="0"/>
                  <a:cs typeface="Segoe UI Semibold" panose="020B0702040204020203" pitchFamily="34" charset="0"/>
                </a:rPr>
                <a:t>Analytics and Correlation</a:t>
              </a:r>
            </a:p>
            <a:p>
              <a:pPr marL="0" lvl="1" defTabSz="896354">
                <a:spcAft>
                  <a:spcPts val="294"/>
                </a:spcAft>
                <a:defRPr/>
              </a:pPr>
              <a:r>
                <a:rPr lang="en-IN" sz="1176">
                  <a:solidFill>
                    <a:srgbClr val="353535"/>
                  </a:solidFill>
                </a:rPr>
                <a:t>Detect transient network issues.</a:t>
              </a:r>
            </a:p>
            <a:p>
              <a:pPr marL="0" lvl="1" defTabSz="896354">
                <a:spcAft>
                  <a:spcPts val="294"/>
                </a:spcAft>
                <a:defRPr/>
              </a:pPr>
              <a:r>
                <a:rPr lang="en-IN" sz="1176" err="1">
                  <a:solidFill>
                    <a:srgbClr val="353535"/>
                  </a:solidFill>
                </a:rPr>
                <a:t>Analyze</a:t>
              </a:r>
              <a:r>
                <a:rPr lang="en-IN" sz="1176">
                  <a:solidFill>
                    <a:srgbClr val="353535"/>
                  </a:solidFill>
                </a:rPr>
                <a:t> historical network performance characteristics.</a:t>
              </a:r>
              <a:endParaRPr lang="en-US" sz="1176">
                <a:solidFill>
                  <a:srgbClr val="353535"/>
                </a:solidFill>
              </a:endParaRPr>
            </a:p>
          </p:txBody>
        </p:sp>
      </p:grpSp>
      <p:grpSp>
        <p:nvGrpSpPr>
          <p:cNvPr id="24" name="Group 23">
            <a:extLst>
              <a:ext uri="{FF2B5EF4-FFF2-40B4-BE49-F238E27FC236}">
                <a16:creationId xmlns:a16="http://schemas.microsoft.com/office/drawing/2014/main" id="{D030B8A4-2251-4214-B06F-7998785C1F95}"/>
              </a:ext>
            </a:extLst>
          </p:cNvPr>
          <p:cNvGrpSpPr/>
          <p:nvPr/>
        </p:nvGrpSpPr>
        <p:grpSpPr>
          <a:xfrm>
            <a:off x="481779" y="2015669"/>
            <a:ext cx="3928220" cy="876522"/>
            <a:chOff x="4372117" y="5783262"/>
            <a:chExt cx="3645008" cy="894097"/>
          </a:xfrm>
        </p:grpSpPr>
        <p:sp>
          <p:nvSpPr>
            <p:cNvPr id="27" name="Oval 26">
              <a:extLst>
                <a:ext uri="{FF2B5EF4-FFF2-40B4-BE49-F238E27FC236}">
                  <a16:creationId xmlns:a16="http://schemas.microsoft.com/office/drawing/2014/main" id="{63033D76-8546-4750-A5B6-6695D785F3F3}"/>
                </a:ext>
              </a:extLst>
            </p:cNvPr>
            <p:cNvSpPr/>
            <p:nvPr/>
          </p:nvSpPr>
          <p:spPr>
            <a:xfrm>
              <a:off x="4372117" y="5973644"/>
              <a:ext cx="481011" cy="481011"/>
            </a:xfrm>
            <a:prstGeom prst="ellipse">
              <a:avLst/>
            </a:prstGeom>
            <a:solidFill>
              <a:schemeClr val="accent3">
                <a:lumMod val="75000"/>
              </a:schemeClr>
            </a:solidFill>
            <a:ln w="127000" cap="flat" cmpd="sng" algn="ctr">
              <a:solidFill>
                <a:schemeClr val="accent3">
                  <a:lumMod val="75000"/>
                  <a:alpha val="30000"/>
                </a:scheme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endParaRPr lang="en-US" sz="1372" kern="0">
                <a:solidFill>
                  <a:srgbClr val="FFFFFF"/>
                </a:solidFill>
                <a:latin typeface="Segoe UI Light"/>
              </a:endParaRPr>
            </a:p>
          </p:txBody>
        </p:sp>
        <p:sp>
          <p:nvSpPr>
            <p:cNvPr id="26" name="Rectangle 25">
              <a:extLst>
                <a:ext uri="{FF2B5EF4-FFF2-40B4-BE49-F238E27FC236}">
                  <a16:creationId xmlns:a16="http://schemas.microsoft.com/office/drawing/2014/main" id="{6310922D-FE05-48E9-8789-C2A2CC76505E}"/>
                </a:ext>
              </a:extLst>
            </p:cNvPr>
            <p:cNvSpPr/>
            <p:nvPr/>
          </p:nvSpPr>
          <p:spPr>
            <a:xfrm>
              <a:off x="4969125" y="5783262"/>
              <a:ext cx="3048000" cy="894097"/>
            </a:xfrm>
            <a:prstGeom prst="rect">
              <a:avLst/>
            </a:prstGeom>
          </p:spPr>
          <p:txBody>
            <a:bodyPr wrap="square">
              <a:spAutoFit/>
            </a:bodyPr>
            <a:lstStyle/>
            <a:p>
              <a:pPr defTabSz="914367">
                <a:defRPr/>
              </a:pPr>
              <a:r>
                <a:rPr lang="en-US" sz="1372">
                  <a:solidFill>
                    <a:srgbClr val="002050"/>
                  </a:solidFill>
                  <a:latin typeface="Segoe UI Semibold" panose="020B0702040204020203" pitchFamily="34" charset="0"/>
                  <a:cs typeface="Segoe UI Semibold" panose="020B0702040204020203" pitchFamily="34" charset="0"/>
                </a:rPr>
                <a:t>Single solution for your hybrid network</a:t>
              </a:r>
            </a:p>
            <a:p>
              <a:pPr defTabSz="914367">
                <a:defRPr/>
              </a:pPr>
              <a:r>
                <a:rPr lang="en-US" sz="1176">
                  <a:solidFill>
                    <a:srgbClr val="353535"/>
                  </a:solidFill>
                </a:rPr>
                <a:t>E2E monitoring of ExpressRoute, application and network connectivity.</a:t>
              </a:r>
            </a:p>
          </p:txBody>
        </p:sp>
      </p:grpSp>
      <p:pic>
        <p:nvPicPr>
          <p:cNvPr id="4" name="Graphic 3" descr="Network">
            <a:extLst>
              <a:ext uri="{FF2B5EF4-FFF2-40B4-BE49-F238E27FC236}">
                <a16:creationId xmlns:a16="http://schemas.microsoft.com/office/drawing/2014/main" id="{7FF4DE1B-0B38-4FB6-B914-6B90B6BA13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764" y="2168845"/>
            <a:ext cx="505020" cy="505020"/>
          </a:xfrm>
          <a:prstGeom prst="rect">
            <a:avLst/>
          </a:prstGeom>
        </p:spPr>
      </p:pic>
      <p:pic>
        <p:nvPicPr>
          <p:cNvPr id="9" name="Graphic 8" descr="Heartbeat">
            <a:extLst>
              <a:ext uri="{FF2B5EF4-FFF2-40B4-BE49-F238E27FC236}">
                <a16:creationId xmlns:a16="http://schemas.microsoft.com/office/drawing/2014/main" id="{6F26FF19-5671-414B-A766-2ED1A7A313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5443" y="3244812"/>
            <a:ext cx="596348" cy="596348"/>
          </a:xfrm>
          <a:prstGeom prst="rect">
            <a:avLst/>
          </a:prstGeom>
        </p:spPr>
      </p:pic>
      <p:pic>
        <p:nvPicPr>
          <p:cNvPr id="11" name="Graphic 10" descr="Warning">
            <a:extLst>
              <a:ext uri="{FF2B5EF4-FFF2-40B4-BE49-F238E27FC236}">
                <a16:creationId xmlns:a16="http://schemas.microsoft.com/office/drawing/2014/main" id="{813B70B4-FBD3-44B8-93D6-52DA2F6F84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2598" y="4470663"/>
            <a:ext cx="380812" cy="380812"/>
          </a:xfrm>
          <a:prstGeom prst="rect">
            <a:avLst/>
          </a:prstGeom>
        </p:spPr>
      </p:pic>
      <p:pic>
        <p:nvPicPr>
          <p:cNvPr id="1026" name="Picture 2" descr="ExpressRoute connections">
            <a:extLst>
              <a:ext uri="{FF2B5EF4-FFF2-40B4-BE49-F238E27FC236}">
                <a16:creationId xmlns:a16="http://schemas.microsoft.com/office/drawing/2014/main" id="{5817FE17-5102-4BBC-A938-805C865C423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 r="23879"/>
          <a:stretch/>
        </p:blipFill>
        <p:spPr bwMode="auto">
          <a:xfrm>
            <a:off x="4502565" y="2137166"/>
            <a:ext cx="7223760" cy="4063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6290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76"/>
                                        </p:tgtEl>
                                        <p:attrNameLst>
                                          <p:attrName>style.visibility</p:attrName>
                                        </p:attrNameLst>
                                      </p:cBhvr>
                                      <p:to>
                                        <p:strVal val="visible"/>
                                      </p:to>
                                    </p:set>
                                    <p:anim calcmode="lin" valueType="num">
                                      <p:cBhvr additive="base">
                                        <p:cTn id="13" dur="500" fill="hold"/>
                                        <p:tgtEl>
                                          <p:spTgt spid="76"/>
                                        </p:tgtEl>
                                        <p:attrNameLst>
                                          <p:attrName>ppt_x</p:attrName>
                                        </p:attrNameLst>
                                      </p:cBhvr>
                                      <p:tavLst>
                                        <p:tav tm="0">
                                          <p:val>
                                            <p:strVal val="#ppt_x"/>
                                          </p:val>
                                        </p:tav>
                                        <p:tav tm="100000">
                                          <p:val>
                                            <p:strVal val="#ppt_x"/>
                                          </p:val>
                                        </p:tav>
                                      </p:tavLst>
                                    </p:anim>
                                    <p:anim calcmode="lin" valueType="num">
                                      <p:cBhvr additive="base">
                                        <p:cTn id="14"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anim calcmode="lin" valueType="num">
                                      <p:cBhvr additive="base">
                                        <p:cTn id="19" dur="500" fill="hold"/>
                                        <p:tgtEl>
                                          <p:spTgt spid="81"/>
                                        </p:tgtEl>
                                        <p:attrNameLst>
                                          <p:attrName>ppt_x</p:attrName>
                                        </p:attrNameLst>
                                      </p:cBhvr>
                                      <p:tavLst>
                                        <p:tav tm="0">
                                          <p:val>
                                            <p:strVal val="#ppt_x"/>
                                          </p:val>
                                        </p:tav>
                                        <p:tav tm="100000">
                                          <p:val>
                                            <p:strVal val="#ppt_x"/>
                                          </p:val>
                                        </p:tav>
                                      </p:tavLst>
                                    </p:anim>
                                    <p:anim calcmode="lin" valueType="num">
                                      <p:cBhvr additive="base">
                                        <p:cTn id="20"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Step Nine – Network Monitoring</a:t>
            </a:r>
          </a:p>
        </p:txBody>
      </p:sp>
      <p:pic>
        <p:nvPicPr>
          <p:cNvPr id="2" name="Picture 1">
            <a:extLst>
              <a:ext uri="{FF2B5EF4-FFF2-40B4-BE49-F238E27FC236}">
                <a16:creationId xmlns:a16="http://schemas.microsoft.com/office/drawing/2014/main" id="{75A9E416-9048-431F-932D-D856550FC957}"/>
              </a:ext>
            </a:extLst>
          </p:cNvPr>
          <p:cNvPicPr>
            <a:picLocks noChangeAspect="1"/>
          </p:cNvPicPr>
          <p:nvPr/>
        </p:nvPicPr>
        <p:blipFill>
          <a:blip r:embed="rId3"/>
          <a:stretch>
            <a:fillRect/>
          </a:stretch>
        </p:blipFill>
        <p:spPr>
          <a:xfrm>
            <a:off x="1564232" y="577048"/>
            <a:ext cx="8300908" cy="6280951"/>
          </a:xfrm>
          <a:prstGeom prst="rect">
            <a:avLst/>
          </a:prstGeom>
        </p:spPr>
      </p:pic>
    </p:spTree>
    <p:extLst>
      <p:ext uri="{BB962C8B-B14F-4D97-AF65-F5344CB8AC3E}">
        <p14:creationId xmlns:p14="http://schemas.microsoft.com/office/powerpoint/2010/main" val="99774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Notes (hidden)</a:t>
            </a:r>
            <a:endParaRPr lang="en-US" dirty="0"/>
          </a:p>
        </p:txBody>
      </p:sp>
      <p:sp>
        <p:nvSpPr>
          <p:cNvPr id="6" name="Text Placeholder 5"/>
          <p:cNvSpPr>
            <a:spLocks noGrp="1"/>
          </p:cNvSpPr>
          <p:nvPr>
            <p:ph type="body" sz="quarter" idx="12"/>
          </p:nvPr>
        </p:nvSpPr>
        <p:spPr/>
        <p:txBody>
          <a:bodyPr/>
          <a:lstStyle/>
          <a:p>
            <a:r>
              <a:rPr lang="en-US"/>
              <a:t>Some speakers at Microsoft like to use this slide for hidden “notes slides”. </a:t>
            </a:r>
          </a:p>
          <a:p>
            <a:r>
              <a:rPr lang="en-US"/>
              <a:t>Delete it if you don’t want to use it.</a:t>
            </a:r>
            <a:endParaRPr lang="en-US" dirty="0"/>
          </a:p>
        </p:txBody>
      </p:sp>
      <p:sp>
        <p:nvSpPr>
          <p:cNvPr id="7" name="Text Placeholder 6"/>
          <p:cNvSpPr>
            <a:spLocks noGrp="1"/>
          </p:cNvSpPr>
          <p:nvPr>
            <p:ph type="body" sz="quarter" idx="11"/>
          </p:nvPr>
        </p:nvSpPr>
        <p:spPr/>
        <p:txBody>
          <a:bodyPr/>
          <a:lstStyle/>
          <a:p>
            <a:r>
              <a:rPr lang="en-US"/>
              <a:t>NEXT: &lt;next slide title&gt;</a:t>
            </a:r>
            <a:endParaRPr lang="en-US" dirty="0"/>
          </a:p>
        </p:txBody>
      </p:sp>
    </p:spTree>
    <p:extLst>
      <p:ext uri="{BB962C8B-B14F-4D97-AF65-F5344CB8AC3E}">
        <p14:creationId xmlns:p14="http://schemas.microsoft.com/office/powerpoint/2010/main" val="180438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C823DF-EC34-41F2-A2D0-BBC3CA4A3E9A}"/>
              </a:ext>
            </a:extLst>
          </p:cNvPr>
          <p:cNvSpPr>
            <a:spLocks noGrp="1"/>
          </p:cNvSpPr>
          <p:nvPr>
            <p:ph type="title"/>
          </p:nvPr>
        </p:nvSpPr>
        <p:spPr>
          <a:xfrm>
            <a:off x="5129268" y="291068"/>
            <a:ext cx="6769045" cy="861774"/>
          </a:xfrm>
        </p:spPr>
        <p:txBody>
          <a:bodyPr/>
          <a:lstStyle/>
          <a:p>
            <a:r>
              <a:rPr lang="en-US" dirty="0"/>
              <a:t>Please evaluate this session</a:t>
            </a:r>
            <a:br>
              <a:rPr lang="en-US" dirty="0"/>
            </a:br>
            <a:r>
              <a:rPr lang="en-US" sz="2000" spc="0" dirty="0">
                <a:latin typeface="+mn-lt"/>
              </a:rPr>
              <a:t>Your feedback is important to us!</a:t>
            </a:r>
            <a:endParaRPr lang="en-US" spc="0" dirty="0">
              <a:latin typeface="+mn-lt"/>
            </a:endParaRPr>
          </a:p>
        </p:txBody>
      </p:sp>
      <p:pic>
        <p:nvPicPr>
          <p:cNvPr id="15" name="Picture 14" descr="QR Code">
            <a:extLst>
              <a:ext uri="{FF2B5EF4-FFF2-40B4-BE49-F238E27FC236}">
                <a16:creationId xmlns:a16="http://schemas.microsoft.com/office/drawing/2014/main" id="{EFC1EB45-2EB7-48CE-B3A7-5E46347BB019}"/>
              </a:ext>
            </a:extLst>
          </p:cNvPr>
          <p:cNvPicPr>
            <a:picLocks noChangeAspect="1"/>
          </p:cNvPicPr>
          <p:nvPr/>
        </p:nvPicPr>
        <p:blipFill>
          <a:blip r:embed="rId3"/>
          <a:stretch>
            <a:fillRect/>
          </a:stretch>
        </p:blipFill>
        <p:spPr>
          <a:xfrm>
            <a:off x="6982398" y="1475543"/>
            <a:ext cx="3062785" cy="3062785"/>
          </a:xfrm>
          <a:prstGeom prst="rect">
            <a:avLst/>
          </a:prstGeom>
        </p:spPr>
      </p:pic>
      <p:sp>
        <p:nvSpPr>
          <p:cNvPr id="7" name="Rectangle 6"/>
          <p:cNvSpPr>
            <a:spLocks noChangeArrowheads="1"/>
          </p:cNvSpPr>
          <p:nvPr/>
        </p:nvSpPr>
        <p:spPr bwMode="auto">
          <a:xfrm rot="850369">
            <a:off x="1902156" y="2739166"/>
            <a:ext cx="8964248" cy="890266"/>
          </a:xfrm>
          <a:prstGeom prst="rect">
            <a:avLst/>
          </a:prstGeom>
          <a:solidFill>
            <a:srgbClr val="FFFFFF"/>
          </a:solidFill>
          <a:ln w="9525">
            <a:noFill/>
            <a:miter lim="800000"/>
            <a:headEnd/>
            <a:tailEnd/>
          </a:ln>
        </p:spPr>
        <p:txBody>
          <a:bodyPr lIns="74699" tIns="37349" rIns="74699" bIns="37349">
            <a:spAutoFit/>
          </a:bodyPr>
          <a:lstStyle/>
          <a:p>
            <a:pPr algn="ctr" defTabSz="896386">
              <a:defRPr/>
            </a:pPr>
            <a:r>
              <a:rPr lang="en-US" b="1" kern="0" dirty="0">
                <a:solidFill>
                  <a:srgbClr val="FF0000"/>
                </a:solidFill>
              </a:rPr>
              <a:t>This slide is required. </a:t>
            </a:r>
            <a:r>
              <a:rPr lang="en-US" b="1" u="sng" kern="0" dirty="0">
                <a:solidFill>
                  <a:srgbClr val="FF0000"/>
                </a:solidFill>
              </a:rPr>
              <a:t>Do NOT delete or alter the slide</a:t>
            </a:r>
            <a:r>
              <a:rPr lang="en-US" b="1" kern="0" dirty="0">
                <a:solidFill>
                  <a:srgbClr val="FF0000"/>
                </a:solidFill>
              </a:rPr>
              <a:t>. </a:t>
            </a:r>
          </a:p>
          <a:p>
            <a:pPr algn="ctr" defTabSz="896386">
              <a:defRPr/>
            </a:pPr>
            <a:r>
              <a:rPr lang="en-US" b="1" kern="0" dirty="0">
                <a:solidFill>
                  <a:srgbClr val="FF0000"/>
                </a:solidFill>
              </a:rPr>
              <a:t>The slide will be replaced onsite through Silver Fox Productions with an updated QR code.</a:t>
            </a:r>
            <a:endParaRPr lang="en-US" kern="0" dirty="0">
              <a:solidFill>
                <a:srgbClr val="FF0000"/>
              </a:solidFill>
            </a:endParaRPr>
          </a:p>
        </p:txBody>
      </p:sp>
      <p:sp>
        <p:nvSpPr>
          <p:cNvPr id="5" name="Text Placeholder 4">
            <a:extLst>
              <a:ext uri="{FF2B5EF4-FFF2-40B4-BE49-F238E27FC236}">
                <a16:creationId xmlns:a16="http://schemas.microsoft.com/office/drawing/2014/main" id="{D2E5DC89-AD72-4374-B620-726EF1494D6A}"/>
              </a:ext>
            </a:extLst>
          </p:cNvPr>
          <p:cNvSpPr>
            <a:spLocks noGrp="1"/>
          </p:cNvSpPr>
          <p:nvPr>
            <p:ph type="body" sz="quarter" idx="10"/>
          </p:nvPr>
        </p:nvSpPr>
        <p:spPr/>
        <p:txBody>
          <a:bodyPr/>
          <a:lstStyle/>
          <a:p>
            <a:r>
              <a:rPr lang="en-US" dirty="0"/>
              <a:t>From your PC or Tablet visit </a:t>
            </a:r>
            <a:r>
              <a:rPr lang="en-US" dirty="0" err="1"/>
              <a:t>MyIgnite</a:t>
            </a:r>
            <a:br>
              <a:rPr lang="en-US" dirty="0"/>
            </a:br>
            <a:r>
              <a:rPr lang="en-US" dirty="0"/>
              <a:t>at </a:t>
            </a:r>
            <a:r>
              <a:rPr lang="en-US" dirty="0">
                <a:latin typeface="+mj-lt"/>
                <a:hlinkClick r:id="rId4"/>
              </a:rPr>
              <a:t>http://myignite.microsoft.com</a:t>
            </a:r>
            <a:endParaRPr lang="en-US" dirty="0">
              <a:latin typeface="+mj-lt"/>
            </a:endParaRPr>
          </a:p>
          <a:p>
            <a:r>
              <a:rPr lang="en-US" dirty="0"/>
              <a:t>From your phone download and use the Ignite Mobile App</a:t>
            </a:r>
            <a:br>
              <a:rPr lang="en-US" dirty="0"/>
            </a:br>
            <a:r>
              <a:rPr lang="en-US" dirty="0"/>
              <a:t>by scanning  the QR code above or visiting </a:t>
            </a:r>
            <a:r>
              <a:rPr lang="en-US" dirty="0">
                <a:latin typeface="+mj-lt"/>
                <a:hlinkClick r:id="rId5"/>
              </a:rPr>
              <a:t>https://aka.ms/ignite.mobileapp</a:t>
            </a:r>
            <a:r>
              <a:rPr lang="en-US" dirty="0">
                <a:latin typeface="+mj-lt"/>
              </a:rPr>
              <a:t> </a:t>
            </a:r>
          </a:p>
        </p:txBody>
      </p:sp>
    </p:spTree>
    <p:extLst>
      <p:ext uri="{BB962C8B-B14F-4D97-AF65-F5344CB8AC3E}">
        <p14:creationId xmlns:p14="http://schemas.microsoft.com/office/powerpoint/2010/main" val="144933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1" y="2548652"/>
            <a:ext cx="7339335" cy="984885"/>
          </a:xfrm>
        </p:spPr>
        <p:txBody>
          <a:bodyPr/>
          <a:lstStyle/>
          <a:p>
            <a:r>
              <a:rPr lang="en-US" sz="3200" dirty="0"/>
              <a:t>Hands-on creating a Virtual Data Center</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82041" y="3962400"/>
            <a:ext cx="5943600" cy="923330"/>
          </a:xfrm>
        </p:spPr>
        <p:txBody>
          <a:bodyPr/>
          <a:lstStyle/>
          <a:p>
            <a:r>
              <a:rPr lang="en-US" dirty="0"/>
              <a:t>Jon Ormond, Azure Networking</a:t>
            </a:r>
          </a:p>
          <a:p>
            <a:r>
              <a:rPr lang="en-US" dirty="0"/>
              <a:t>Jared Ross, Azure Networking</a:t>
            </a:r>
          </a:p>
          <a:p>
            <a:r>
              <a:rPr lang="en-US" dirty="0"/>
              <a:t>Anavi Nahar, Azure Networking</a:t>
            </a:r>
          </a:p>
        </p:txBody>
      </p:sp>
      <p:sp>
        <p:nvSpPr>
          <p:cNvPr id="5" name="Text Placeholder 4">
            <a:extLst>
              <a:ext uri="{FF2B5EF4-FFF2-40B4-BE49-F238E27FC236}">
                <a16:creationId xmlns:a16="http://schemas.microsoft.com/office/drawing/2014/main" id="{C2A8FA8E-80DC-468B-AB33-77C815EA5E15}"/>
              </a:ext>
            </a:extLst>
          </p:cNvPr>
          <p:cNvSpPr>
            <a:spLocks noGrp="1"/>
          </p:cNvSpPr>
          <p:nvPr>
            <p:ph type="body" sz="quarter" idx="13"/>
          </p:nvPr>
        </p:nvSpPr>
        <p:spPr/>
        <p:txBody>
          <a:bodyPr/>
          <a:lstStyle/>
          <a:p>
            <a:r>
              <a:rPr lang="en-US" dirty="0"/>
              <a:t>PRE24</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16EA5FD-EB68-4D28-A7E3-06C66AB357C5}"/>
              </a:ext>
            </a:extLst>
          </p:cNvPr>
          <p:cNvGrpSpPr/>
          <p:nvPr/>
        </p:nvGrpSpPr>
        <p:grpSpPr>
          <a:xfrm>
            <a:off x="257480" y="1688641"/>
            <a:ext cx="5422158" cy="1898814"/>
            <a:chOff x="1963825" y="3975564"/>
            <a:chExt cx="4095951" cy="1898814"/>
          </a:xfrm>
        </p:grpSpPr>
        <p:sp>
          <p:nvSpPr>
            <p:cNvPr id="133" name="Rectangle: Top Corners Rounded 132">
              <a:extLst>
                <a:ext uri="{FF2B5EF4-FFF2-40B4-BE49-F238E27FC236}">
                  <a16:creationId xmlns:a16="http://schemas.microsoft.com/office/drawing/2014/main" id="{423606B3-BE30-41AA-B5C3-95E8C5404863}"/>
                </a:ext>
              </a:extLst>
            </p:cNvPr>
            <p:cNvSpPr/>
            <p:nvPr/>
          </p:nvSpPr>
          <p:spPr bwMode="auto">
            <a:xfrm rot="16200000">
              <a:off x="3062394" y="2876995"/>
              <a:ext cx="1898814" cy="4095951"/>
            </a:xfrm>
            <a:prstGeom prst="round2SameRect">
              <a:avLst>
                <a:gd name="adj1" fmla="val 4555"/>
                <a:gd name="adj2" fmla="val 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D83B01"/>
                </a:solidFill>
                <a:effectLst/>
                <a:uLnTx/>
                <a:uFillTx/>
                <a:latin typeface="Segoe UI"/>
                <a:ea typeface="+mn-ea"/>
                <a:cs typeface="+mn-cs"/>
              </a:endParaRPr>
            </a:p>
          </p:txBody>
        </p:sp>
        <p:grpSp>
          <p:nvGrpSpPr>
            <p:cNvPr id="144" name="Group 143">
              <a:extLst>
                <a:ext uri="{FF2B5EF4-FFF2-40B4-BE49-F238E27FC236}">
                  <a16:creationId xmlns:a16="http://schemas.microsoft.com/office/drawing/2014/main" id="{7ACF606F-10EE-4101-B74A-EF9901DF619F}"/>
                </a:ext>
              </a:extLst>
            </p:cNvPr>
            <p:cNvGrpSpPr/>
            <p:nvPr/>
          </p:nvGrpSpPr>
          <p:grpSpPr>
            <a:xfrm>
              <a:off x="2207342" y="4173810"/>
              <a:ext cx="897005" cy="1534332"/>
              <a:chOff x="2538715" y="4173810"/>
              <a:chExt cx="897005" cy="1534332"/>
            </a:xfrm>
          </p:grpSpPr>
          <p:sp>
            <p:nvSpPr>
              <p:cNvPr id="73" name="Rectangle 72">
                <a:extLst>
                  <a:ext uri="{FF2B5EF4-FFF2-40B4-BE49-F238E27FC236}">
                    <a16:creationId xmlns:a16="http://schemas.microsoft.com/office/drawing/2014/main" id="{90111015-3620-4E15-BC2E-3F5B244A3537}"/>
                  </a:ext>
                </a:extLst>
              </p:cNvPr>
              <p:cNvSpPr/>
              <p:nvPr/>
            </p:nvSpPr>
            <p:spPr>
              <a:xfrm>
                <a:off x="2538715" y="4599077"/>
                <a:ext cx="897005" cy="258532"/>
              </a:xfrm>
              <a:prstGeom prst="rect">
                <a:avLst/>
              </a:prstGeom>
            </p:spPr>
            <p:txBody>
              <a:bodyPr wrap="none" lIns="0">
                <a:spAutoFit/>
              </a:bodyPr>
              <a:lstStyle/>
              <a:p>
                <a:pPr marL="0" marR="0" lvl="0" indent="0"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Traffic Manager</a:t>
                </a:r>
              </a:p>
            </p:txBody>
          </p:sp>
          <p:sp>
            <p:nvSpPr>
              <p:cNvPr id="74" name="Rectangle 73">
                <a:extLst>
                  <a:ext uri="{FF2B5EF4-FFF2-40B4-BE49-F238E27FC236}">
                    <a16:creationId xmlns:a16="http://schemas.microsoft.com/office/drawing/2014/main" id="{CDD6BF23-D2E4-42C1-89CB-E7CE83E193A6}"/>
                  </a:ext>
                </a:extLst>
              </p:cNvPr>
              <p:cNvSpPr/>
              <p:nvPr/>
            </p:nvSpPr>
            <p:spPr>
              <a:xfrm>
                <a:off x="2538715" y="5449610"/>
                <a:ext cx="315567" cy="258532"/>
              </a:xfrm>
              <a:prstGeom prst="rect">
                <a:avLst/>
              </a:prstGeom>
            </p:spPr>
            <p:txBody>
              <a:bodyPr wrap="none" lIns="0">
                <a:spAutoFit/>
              </a:bodyPr>
              <a:lstStyle/>
              <a:p>
                <a:pPr marL="0" marR="0" lvl="0" indent="0"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CDN</a:t>
                </a:r>
              </a:p>
            </p:txBody>
          </p:sp>
          <p:sp>
            <p:nvSpPr>
              <p:cNvPr id="75" name="Rectangle 74">
                <a:extLst>
                  <a:ext uri="{FF2B5EF4-FFF2-40B4-BE49-F238E27FC236}">
                    <a16:creationId xmlns:a16="http://schemas.microsoft.com/office/drawing/2014/main" id="{BB8E67F6-72D8-4884-A1A0-279027B6E61C}"/>
                  </a:ext>
                </a:extLst>
              </p:cNvPr>
              <p:cNvSpPr/>
              <p:nvPr/>
            </p:nvSpPr>
            <p:spPr>
              <a:xfrm>
                <a:off x="2538715" y="5024344"/>
                <a:ext cx="805846" cy="258532"/>
              </a:xfrm>
              <a:prstGeom prst="rect">
                <a:avLst/>
              </a:prstGeom>
            </p:spPr>
            <p:txBody>
              <a:bodyPr wrap="none" lIns="0">
                <a:spAutoFit/>
              </a:bodyPr>
              <a:lstStyle/>
              <a:p>
                <a:pPr marL="0" marR="0" lvl="0" indent="0"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Load Balancer</a:t>
                </a:r>
              </a:p>
            </p:txBody>
          </p:sp>
          <p:sp>
            <p:nvSpPr>
              <p:cNvPr id="76" name="Rectangle 75">
                <a:extLst>
                  <a:ext uri="{FF2B5EF4-FFF2-40B4-BE49-F238E27FC236}">
                    <a16:creationId xmlns:a16="http://schemas.microsoft.com/office/drawing/2014/main" id="{EE0F4C7F-1722-4A54-9513-A19E10C3BEAC}"/>
                  </a:ext>
                </a:extLst>
              </p:cNvPr>
              <p:cNvSpPr/>
              <p:nvPr/>
            </p:nvSpPr>
            <p:spPr>
              <a:xfrm>
                <a:off x="2538715" y="4173810"/>
                <a:ext cx="772618" cy="258532"/>
              </a:xfrm>
              <a:prstGeom prst="rect">
                <a:avLst/>
              </a:prstGeom>
            </p:spPr>
            <p:txBody>
              <a:bodyPr wrap="none" lIns="0">
                <a:spAutoFit/>
              </a:bodyPr>
              <a:lstStyle/>
              <a:p>
                <a:pPr marL="0" marR="0" lvl="0" indent="0"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App Gateway</a:t>
                </a:r>
              </a:p>
            </p:txBody>
          </p:sp>
        </p:grpSp>
      </p:grpSp>
      <p:grpSp>
        <p:nvGrpSpPr>
          <p:cNvPr id="10" name="Group 9">
            <a:extLst>
              <a:ext uri="{FF2B5EF4-FFF2-40B4-BE49-F238E27FC236}">
                <a16:creationId xmlns:a16="http://schemas.microsoft.com/office/drawing/2014/main" id="{A97F0C68-E0B4-44E4-A33A-A2FF6B0845FC}"/>
              </a:ext>
            </a:extLst>
          </p:cNvPr>
          <p:cNvGrpSpPr/>
          <p:nvPr/>
        </p:nvGrpSpPr>
        <p:grpSpPr>
          <a:xfrm>
            <a:off x="319760" y="3852892"/>
            <a:ext cx="5422158" cy="1898814"/>
            <a:chOff x="6129052" y="3975564"/>
            <a:chExt cx="4095951" cy="1898814"/>
          </a:xfrm>
        </p:grpSpPr>
        <p:sp>
          <p:nvSpPr>
            <p:cNvPr id="132" name="Rectangle: Top Corners Rounded 131">
              <a:extLst>
                <a:ext uri="{FF2B5EF4-FFF2-40B4-BE49-F238E27FC236}">
                  <a16:creationId xmlns:a16="http://schemas.microsoft.com/office/drawing/2014/main" id="{54C3BA1A-04C2-4CAB-ABFB-31AD624AB9EA}"/>
                </a:ext>
              </a:extLst>
            </p:cNvPr>
            <p:cNvSpPr/>
            <p:nvPr/>
          </p:nvSpPr>
          <p:spPr bwMode="auto">
            <a:xfrm rot="5400000" flipH="1">
              <a:off x="7227621" y="2876995"/>
              <a:ext cx="1898814" cy="4095951"/>
            </a:xfrm>
            <a:prstGeom prst="round2SameRect">
              <a:avLst>
                <a:gd name="adj1" fmla="val 4053"/>
                <a:gd name="adj2" fmla="val 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D83B01"/>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1F25F9-67E1-45A9-9CEF-D54271CCC4D0}"/>
                </a:ext>
              </a:extLst>
            </p:cNvPr>
            <p:cNvSpPr/>
            <p:nvPr/>
          </p:nvSpPr>
          <p:spPr>
            <a:xfrm>
              <a:off x="6289827" y="4669399"/>
              <a:ext cx="993782" cy="258532"/>
            </a:xfrm>
            <a:prstGeom prst="rect">
              <a:avLst/>
            </a:prstGeom>
          </p:spPr>
          <p:txBody>
            <a:bodyPr wrap="none" lIns="0">
              <a:spAutoFit/>
            </a:bodyPr>
            <a:lstStyle/>
            <a:p>
              <a:pPr marL="0" marR="0" lvl="0" indent="0"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Network Watcher</a:t>
              </a:r>
            </a:p>
          </p:txBody>
        </p:sp>
        <p:sp>
          <p:nvSpPr>
            <p:cNvPr id="67" name="Rectangle 66">
              <a:extLst>
                <a:ext uri="{FF2B5EF4-FFF2-40B4-BE49-F238E27FC236}">
                  <a16:creationId xmlns:a16="http://schemas.microsoft.com/office/drawing/2014/main" id="{70E9C4F7-AACD-4C5D-A0A3-D86B2ED7E5E8}"/>
                </a:ext>
              </a:extLst>
            </p:cNvPr>
            <p:cNvSpPr/>
            <p:nvPr/>
          </p:nvSpPr>
          <p:spPr>
            <a:xfrm>
              <a:off x="6289827" y="4251170"/>
              <a:ext cx="834569" cy="258532"/>
            </a:xfrm>
            <a:prstGeom prst="rect">
              <a:avLst/>
            </a:prstGeom>
          </p:spPr>
          <p:txBody>
            <a:bodyPr wrap="none" lIns="0">
              <a:spAutoFit/>
            </a:bodyPr>
            <a:lstStyle/>
            <a:p>
              <a:pPr marL="0" marR="0" lvl="0" indent="0"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Azure Monitor</a:t>
              </a:r>
            </a:p>
          </p:txBody>
        </p:sp>
      </p:grpSp>
      <p:grpSp>
        <p:nvGrpSpPr>
          <p:cNvPr id="9" name="Group 8">
            <a:extLst>
              <a:ext uri="{FF2B5EF4-FFF2-40B4-BE49-F238E27FC236}">
                <a16:creationId xmlns:a16="http://schemas.microsoft.com/office/drawing/2014/main" id="{F582ABEB-545D-4AC5-8140-89FE9F925E1A}"/>
              </a:ext>
            </a:extLst>
          </p:cNvPr>
          <p:cNvGrpSpPr/>
          <p:nvPr/>
        </p:nvGrpSpPr>
        <p:grpSpPr>
          <a:xfrm>
            <a:off x="6117507" y="3786895"/>
            <a:ext cx="5754731" cy="1898814"/>
            <a:chOff x="6129052" y="2005966"/>
            <a:chExt cx="4099126" cy="1898814"/>
          </a:xfrm>
        </p:grpSpPr>
        <p:sp>
          <p:nvSpPr>
            <p:cNvPr id="131" name="Rectangle: Top Corners Rounded 130">
              <a:extLst>
                <a:ext uri="{FF2B5EF4-FFF2-40B4-BE49-F238E27FC236}">
                  <a16:creationId xmlns:a16="http://schemas.microsoft.com/office/drawing/2014/main" id="{109BD284-FD8D-4F01-8425-B033240C83C6}"/>
                </a:ext>
              </a:extLst>
            </p:cNvPr>
            <p:cNvSpPr/>
            <p:nvPr/>
          </p:nvSpPr>
          <p:spPr bwMode="auto">
            <a:xfrm rot="5400000" flipH="1">
              <a:off x="7229208" y="905810"/>
              <a:ext cx="1898814" cy="4099126"/>
            </a:xfrm>
            <a:prstGeom prst="round2SameRect">
              <a:avLst>
                <a:gd name="adj1" fmla="val 4053"/>
                <a:gd name="adj2" fmla="val 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D83B01"/>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89BCDBF2-6CB1-4D11-8E48-CD3A00D4F88D}"/>
                </a:ext>
              </a:extLst>
            </p:cNvPr>
            <p:cNvSpPr/>
            <p:nvPr/>
          </p:nvSpPr>
          <p:spPr>
            <a:xfrm>
              <a:off x="8731702" y="2673363"/>
              <a:ext cx="1253869" cy="258532"/>
            </a:xfrm>
            <a:prstGeom prst="rect">
              <a:avLst/>
            </a:prstGeom>
          </p:spPr>
          <p:txBody>
            <a:bodyPr wrap="none" lIns="0">
              <a:spAutoFit/>
            </a:bodyPr>
            <a:lstStyle/>
            <a:p>
              <a:pPr marL="0" marR="0" lvl="0" indent="0" algn="r"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DDoS Protection</a:t>
              </a:r>
            </a:p>
          </p:txBody>
        </p:sp>
        <p:sp>
          <p:nvSpPr>
            <p:cNvPr id="56" name="Rectangle 55">
              <a:extLst>
                <a:ext uri="{FF2B5EF4-FFF2-40B4-BE49-F238E27FC236}">
                  <a16:creationId xmlns:a16="http://schemas.microsoft.com/office/drawing/2014/main" id="{1453B7D6-2A07-4C0E-A9D1-EE051EC0EF47}"/>
                </a:ext>
              </a:extLst>
            </p:cNvPr>
            <p:cNvSpPr/>
            <p:nvPr/>
          </p:nvSpPr>
          <p:spPr>
            <a:xfrm>
              <a:off x="8641905" y="3213720"/>
              <a:ext cx="1359924" cy="258532"/>
            </a:xfrm>
            <a:prstGeom prst="rect">
              <a:avLst/>
            </a:prstGeom>
          </p:spPr>
          <p:txBody>
            <a:bodyPr wrap="none" lIns="0">
              <a:spAutoFit/>
            </a:bodyPr>
            <a:lstStyle/>
            <a:p>
              <a:pPr marL="0" marR="0" lvl="0" indent="0" algn="r"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Virtual Appliances</a:t>
              </a:r>
            </a:p>
          </p:txBody>
        </p:sp>
        <p:sp>
          <p:nvSpPr>
            <p:cNvPr id="57" name="Rectangle 56">
              <a:extLst>
                <a:ext uri="{FF2B5EF4-FFF2-40B4-BE49-F238E27FC236}">
                  <a16:creationId xmlns:a16="http://schemas.microsoft.com/office/drawing/2014/main" id="{4F14FBEA-D35F-4305-8E38-5415F2147C76}"/>
                </a:ext>
              </a:extLst>
            </p:cNvPr>
            <p:cNvSpPr/>
            <p:nvPr/>
          </p:nvSpPr>
          <p:spPr>
            <a:xfrm>
              <a:off x="9604039" y="3495545"/>
              <a:ext cx="415434" cy="258532"/>
            </a:xfrm>
            <a:prstGeom prst="rect">
              <a:avLst/>
            </a:prstGeom>
          </p:spPr>
          <p:txBody>
            <a:bodyPr wrap="none" lIns="0">
              <a:spAutoFit/>
            </a:bodyPr>
            <a:lstStyle/>
            <a:p>
              <a:pPr marL="0" marR="0" lvl="0" indent="0" algn="r"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WAF</a:t>
              </a:r>
            </a:p>
          </p:txBody>
        </p:sp>
        <p:sp>
          <p:nvSpPr>
            <p:cNvPr id="58" name="Rectangle 57">
              <a:extLst>
                <a:ext uri="{FF2B5EF4-FFF2-40B4-BE49-F238E27FC236}">
                  <a16:creationId xmlns:a16="http://schemas.microsoft.com/office/drawing/2014/main" id="{B9A3B130-3E7B-42C3-A8AB-CC514E223CA7}"/>
                </a:ext>
              </a:extLst>
            </p:cNvPr>
            <p:cNvSpPr/>
            <p:nvPr/>
          </p:nvSpPr>
          <p:spPr>
            <a:xfrm>
              <a:off x="9518135" y="2396483"/>
              <a:ext cx="467436" cy="258532"/>
            </a:xfrm>
            <a:prstGeom prst="rect">
              <a:avLst/>
            </a:prstGeom>
          </p:spPr>
          <p:txBody>
            <a:bodyPr wrap="none" lIns="0">
              <a:spAutoFit/>
            </a:bodyPr>
            <a:lstStyle/>
            <a:p>
              <a:pPr marL="0" marR="0" lvl="0" indent="0" algn="r"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NSGs</a:t>
              </a:r>
            </a:p>
          </p:txBody>
        </p:sp>
        <p:sp>
          <p:nvSpPr>
            <p:cNvPr id="59" name="Rectangle 58">
              <a:extLst>
                <a:ext uri="{FF2B5EF4-FFF2-40B4-BE49-F238E27FC236}">
                  <a16:creationId xmlns:a16="http://schemas.microsoft.com/office/drawing/2014/main" id="{486F0032-D30C-4ED3-9BF8-303998373615}"/>
                </a:ext>
              </a:extLst>
            </p:cNvPr>
            <p:cNvSpPr/>
            <p:nvPr/>
          </p:nvSpPr>
          <p:spPr>
            <a:xfrm>
              <a:off x="8796784" y="2950243"/>
              <a:ext cx="1188787" cy="258532"/>
            </a:xfrm>
            <a:prstGeom prst="rect">
              <a:avLst/>
            </a:prstGeom>
          </p:spPr>
          <p:txBody>
            <a:bodyPr wrap="none" lIns="0">
              <a:spAutoFit/>
            </a:bodyPr>
            <a:lstStyle/>
            <a:p>
              <a:pPr marL="0" marR="0" lvl="0" indent="0" algn="r"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VNet Endpoints</a:t>
              </a:r>
            </a:p>
          </p:txBody>
        </p:sp>
        <p:sp>
          <p:nvSpPr>
            <p:cNvPr id="135" name="Rectangle 134">
              <a:extLst>
                <a:ext uri="{FF2B5EF4-FFF2-40B4-BE49-F238E27FC236}">
                  <a16:creationId xmlns:a16="http://schemas.microsoft.com/office/drawing/2014/main" id="{CB393DD7-AAAD-4607-B972-E5A919872084}"/>
                </a:ext>
              </a:extLst>
            </p:cNvPr>
            <p:cNvSpPr/>
            <p:nvPr/>
          </p:nvSpPr>
          <p:spPr>
            <a:xfrm>
              <a:off x="9352074" y="2111569"/>
              <a:ext cx="624786" cy="258532"/>
            </a:xfrm>
            <a:prstGeom prst="rect">
              <a:avLst/>
            </a:prstGeom>
          </p:spPr>
          <p:txBody>
            <a:bodyPr wrap="none" lIns="0">
              <a:spAutoFit/>
            </a:bodyPr>
            <a:lstStyle/>
            <a:p>
              <a:pPr marL="0" marR="0" lvl="0" indent="0" algn="r"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Firewall</a:t>
              </a:r>
            </a:p>
          </p:txBody>
        </p:sp>
      </p:grpSp>
      <p:grpSp>
        <p:nvGrpSpPr>
          <p:cNvPr id="8" name="Group 7">
            <a:extLst>
              <a:ext uri="{FF2B5EF4-FFF2-40B4-BE49-F238E27FC236}">
                <a16:creationId xmlns:a16="http://schemas.microsoft.com/office/drawing/2014/main" id="{873B81B9-03B8-4998-9022-19543C2BD036}"/>
              </a:ext>
            </a:extLst>
          </p:cNvPr>
          <p:cNvGrpSpPr/>
          <p:nvPr/>
        </p:nvGrpSpPr>
        <p:grpSpPr>
          <a:xfrm>
            <a:off x="6114354" y="1737153"/>
            <a:ext cx="5743326" cy="1898814"/>
            <a:chOff x="1943795" y="2025686"/>
            <a:chExt cx="4091002" cy="1898814"/>
          </a:xfrm>
        </p:grpSpPr>
        <p:sp>
          <p:nvSpPr>
            <p:cNvPr id="130" name="Rectangle: Top Corners Rounded 129">
              <a:extLst>
                <a:ext uri="{FF2B5EF4-FFF2-40B4-BE49-F238E27FC236}">
                  <a16:creationId xmlns:a16="http://schemas.microsoft.com/office/drawing/2014/main" id="{79EE35BF-B556-4CD8-B034-27F0F24AC79F}"/>
                </a:ext>
              </a:extLst>
            </p:cNvPr>
            <p:cNvSpPr/>
            <p:nvPr/>
          </p:nvSpPr>
          <p:spPr bwMode="auto">
            <a:xfrm rot="16200000">
              <a:off x="3039889" y="929592"/>
              <a:ext cx="1898814" cy="4091002"/>
            </a:xfrm>
            <a:prstGeom prst="round2SameRect">
              <a:avLst>
                <a:gd name="adj1" fmla="val 4889"/>
                <a:gd name="adj2" fmla="val 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D83B01"/>
                </a:solidFill>
                <a:effectLst/>
                <a:uLnTx/>
                <a:uFillTx/>
                <a:latin typeface="Segoe UI"/>
                <a:ea typeface="+mn-ea"/>
                <a:cs typeface="+mn-cs"/>
              </a:endParaRPr>
            </a:p>
          </p:txBody>
        </p:sp>
        <p:grpSp>
          <p:nvGrpSpPr>
            <p:cNvPr id="142" name="Group 141">
              <a:extLst>
                <a:ext uri="{FF2B5EF4-FFF2-40B4-BE49-F238E27FC236}">
                  <a16:creationId xmlns:a16="http://schemas.microsoft.com/office/drawing/2014/main" id="{31F6DBBD-EF44-4B23-A729-BFC80B007FC8}"/>
                </a:ext>
              </a:extLst>
            </p:cNvPr>
            <p:cNvGrpSpPr/>
            <p:nvPr/>
          </p:nvGrpSpPr>
          <p:grpSpPr>
            <a:xfrm>
              <a:off x="4921772" y="2153994"/>
              <a:ext cx="857513" cy="1611065"/>
              <a:chOff x="5253145" y="2153994"/>
              <a:chExt cx="857513" cy="1611065"/>
            </a:xfrm>
          </p:grpSpPr>
          <p:sp>
            <p:nvSpPr>
              <p:cNvPr id="48" name="Rectangle 47">
                <a:extLst>
                  <a:ext uri="{FF2B5EF4-FFF2-40B4-BE49-F238E27FC236}">
                    <a16:creationId xmlns:a16="http://schemas.microsoft.com/office/drawing/2014/main" id="{84C41CD1-D847-48F6-A391-6502C9C721E0}"/>
                  </a:ext>
                </a:extLst>
              </p:cNvPr>
              <p:cNvSpPr/>
              <p:nvPr/>
            </p:nvSpPr>
            <p:spPr>
              <a:xfrm>
                <a:off x="5253145" y="3506527"/>
                <a:ext cx="857513" cy="258532"/>
              </a:xfrm>
              <a:prstGeom prst="rect">
                <a:avLst/>
              </a:prstGeom>
            </p:spPr>
            <p:txBody>
              <a:bodyPr wrap="none" lIns="0">
                <a:spAutoFit/>
              </a:bodyPr>
              <a:lstStyle/>
              <a:p>
                <a:pPr marL="0" marR="0" lvl="0" indent="0" algn="r"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Virtual Network</a:t>
                </a:r>
              </a:p>
            </p:txBody>
          </p:sp>
          <p:sp>
            <p:nvSpPr>
              <p:cNvPr id="49" name="Rectangle 48">
                <a:extLst>
                  <a:ext uri="{FF2B5EF4-FFF2-40B4-BE49-F238E27FC236}">
                    <a16:creationId xmlns:a16="http://schemas.microsoft.com/office/drawing/2014/main" id="{039555AD-4437-4438-8359-E91EC00DE0EC}"/>
                  </a:ext>
                </a:extLst>
              </p:cNvPr>
              <p:cNvSpPr/>
              <p:nvPr/>
            </p:nvSpPr>
            <p:spPr>
              <a:xfrm>
                <a:off x="5382583" y="2457256"/>
                <a:ext cx="728075" cy="258532"/>
              </a:xfrm>
              <a:prstGeom prst="rect">
                <a:avLst/>
              </a:prstGeom>
            </p:spPr>
            <p:txBody>
              <a:bodyPr wrap="none" lIns="0">
                <a:spAutoFit/>
              </a:bodyPr>
              <a:lstStyle/>
              <a:p>
                <a:pPr marL="0" marR="0" lvl="0" indent="0" algn="r"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ExpressRoute</a:t>
                </a:r>
              </a:p>
            </p:txBody>
          </p:sp>
          <p:sp>
            <p:nvSpPr>
              <p:cNvPr id="50" name="Rectangle 49">
                <a:extLst>
                  <a:ext uri="{FF2B5EF4-FFF2-40B4-BE49-F238E27FC236}">
                    <a16:creationId xmlns:a16="http://schemas.microsoft.com/office/drawing/2014/main" id="{A5060618-3C18-41FE-90CF-8C941A142CA4}"/>
                  </a:ext>
                </a:extLst>
              </p:cNvPr>
              <p:cNvSpPr/>
              <p:nvPr/>
            </p:nvSpPr>
            <p:spPr>
              <a:xfrm>
                <a:off x="5825657" y="2802260"/>
                <a:ext cx="285001" cy="258532"/>
              </a:xfrm>
              <a:prstGeom prst="rect">
                <a:avLst/>
              </a:prstGeom>
            </p:spPr>
            <p:txBody>
              <a:bodyPr wrap="none" lIns="0">
                <a:spAutoFit/>
              </a:bodyPr>
              <a:lstStyle/>
              <a:p>
                <a:pPr marL="0" marR="0" lvl="0" indent="0" algn="r"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VPN</a:t>
                </a:r>
              </a:p>
            </p:txBody>
          </p:sp>
          <p:sp>
            <p:nvSpPr>
              <p:cNvPr id="51" name="Rectangle 50">
                <a:extLst>
                  <a:ext uri="{FF2B5EF4-FFF2-40B4-BE49-F238E27FC236}">
                    <a16:creationId xmlns:a16="http://schemas.microsoft.com/office/drawing/2014/main" id="{71B8709A-D56F-42CE-9C65-A283B648A9FC}"/>
                  </a:ext>
                </a:extLst>
              </p:cNvPr>
              <p:cNvSpPr/>
              <p:nvPr/>
            </p:nvSpPr>
            <p:spPr>
              <a:xfrm>
                <a:off x="5822233" y="3175631"/>
                <a:ext cx="288425" cy="258532"/>
              </a:xfrm>
              <a:prstGeom prst="rect">
                <a:avLst/>
              </a:prstGeom>
            </p:spPr>
            <p:txBody>
              <a:bodyPr wrap="none" lIns="0">
                <a:spAutoFit/>
              </a:bodyPr>
              <a:lstStyle/>
              <a:p>
                <a:pPr marL="0" marR="0" lvl="0" indent="0" algn="r"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DNS</a:t>
                </a:r>
              </a:p>
            </p:txBody>
          </p:sp>
          <p:sp>
            <p:nvSpPr>
              <p:cNvPr id="134" name="Rectangle 133">
                <a:extLst>
                  <a:ext uri="{FF2B5EF4-FFF2-40B4-BE49-F238E27FC236}">
                    <a16:creationId xmlns:a16="http://schemas.microsoft.com/office/drawing/2014/main" id="{D0149662-E882-4338-8A5E-D71066EEF273}"/>
                  </a:ext>
                </a:extLst>
              </p:cNvPr>
              <p:cNvSpPr/>
              <p:nvPr/>
            </p:nvSpPr>
            <p:spPr>
              <a:xfrm>
                <a:off x="5422227" y="2153994"/>
                <a:ext cx="688431" cy="258532"/>
              </a:xfrm>
              <a:prstGeom prst="rect">
                <a:avLst/>
              </a:prstGeom>
            </p:spPr>
            <p:txBody>
              <a:bodyPr wrap="none" lIns="0">
                <a:spAutoFit/>
              </a:bodyPr>
              <a:lstStyle/>
              <a:p>
                <a:pPr marL="0" marR="0" lvl="0" indent="0" algn="r"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Virtual WAN</a:t>
                </a:r>
              </a:p>
            </p:txBody>
          </p:sp>
        </p:grpSp>
      </p:grpSp>
      <p:sp>
        <p:nvSpPr>
          <p:cNvPr id="14" name="Oval 13">
            <a:extLst>
              <a:ext uri="{FF2B5EF4-FFF2-40B4-BE49-F238E27FC236}">
                <a16:creationId xmlns:a16="http://schemas.microsoft.com/office/drawing/2014/main" id="{FE8AAA27-549D-4CEA-AA83-017A06AEDCA4}"/>
              </a:ext>
            </a:extLst>
          </p:cNvPr>
          <p:cNvSpPr/>
          <p:nvPr/>
        </p:nvSpPr>
        <p:spPr bwMode="auto">
          <a:xfrm>
            <a:off x="4029777" y="1688641"/>
            <a:ext cx="4127107" cy="4127107"/>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6" name="Title 85">
            <a:extLst>
              <a:ext uri="{FF2B5EF4-FFF2-40B4-BE49-F238E27FC236}">
                <a16:creationId xmlns:a16="http://schemas.microsoft.com/office/drawing/2014/main" id="{727AB67D-7E74-41B5-894C-204C3DA58FB5}"/>
              </a:ext>
            </a:extLst>
          </p:cNvPr>
          <p:cNvSpPr>
            <a:spLocks noGrp="1"/>
          </p:cNvSpPr>
          <p:nvPr>
            <p:ph type="title"/>
          </p:nvPr>
        </p:nvSpPr>
        <p:spPr>
          <a:xfrm>
            <a:off x="588263" y="457200"/>
            <a:ext cx="11018520" cy="553998"/>
          </a:xfrm>
        </p:spPr>
        <p:txBody>
          <a:bodyPr/>
          <a:lstStyle/>
          <a:p>
            <a:r>
              <a:rPr lang="en-US"/>
              <a:t>Azure Networking Services</a:t>
            </a:r>
          </a:p>
        </p:txBody>
      </p:sp>
      <p:grpSp>
        <p:nvGrpSpPr>
          <p:cNvPr id="12" name="Group 11">
            <a:extLst>
              <a:ext uri="{FF2B5EF4-FFF2-40B4-BE49-F238E27FC236}">
                <a16:creationId xmlns:a16="http://schemas.microsoft.com/office/drawing/2014/main" id="{ADCA7912-6016-4F1F-B262-DBC442AE678F}"/>
              </a:ext>
            </a:extLst>
          </p:cNvPr>
          <p:cNvGrpSpPr/>
          <p:nvPr/>
        </p:nvGrpSpPr>
        <p:grpSpPr>
          <a:xfrm>
            <a:off x="3896111" y="1562044"/>
            <a:ext cx="4399777" cy="4399776"/>
            <a:chOff x="3896111" y="1747271"/>
            <a:chExt cx="4399777" cy="4399776"/>
          </a:xfrm>
        </p:grpSpPr>
        <p:sp>
          <p:nvSpPr>
            <p:cNvPr id="7" name="Freeform 5">
              <a:extLst>
                <a:ext uri="{FF2B5EF4-FFF2-40B4-BE49-F238E27FC236}">
                  <a16:creationId xmlns:a16="http://schemas.microsoft.com/office/drawing/2014/main" id="{CA157C74-8F0C-4F02-9125-0397F948B1BE}"/>
                </a:ext>
              </a:extLst>
            </p:cNvPr>
            <p:cNvSpPr>
              <a:spLocks/>
            </p:cNvSpPr>
            <p:nvPr/>
          </p:nvSpPr>
          <p:spPr bwMode="auto">
            <a:xfrm>
              <a:off x="4267059" y="2120231"/>
              <a:ext cx="1792715"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rgbClr val="FFFF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5">
              <a:extLst>
                <a:ext uri="{FF2B5EF4-FFF2-40B4-BE49-F238E27FC236}">
                  <a16:creationId xmlns:a16="http://schemas.microsoft.com/office/drawing/2014/main" id="{4F7C5EA7-3914-4492-80A3-714193BBE643}"/>
                </a:ext>
              </a:extLst>
            </p:cNvPr>
            <p:cNvSpPr>
              <a:spLocks/>
            </p:cNvSpPr>
            <p:nvPr/>
          </p:nvSpPr>
          <p:spPr bwMode="auto">
            <a:xfrm flipH="1">
              <a:off x="6129053" y="2120231"/>
              <a:ext cx="1792715"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rgbClr val="FFFF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5">
              <a:extLst>
                <a:ext uri="{FF2B5EF4-FFF2-40B4-BE49-F238E27FC236}">
                  <a16:creationId xmlns:a16="http://schemas.microsoft.com/office/drawing/2014/main" id="{08A3C32B-AAAF-4B47-BB44-386B1903E75F}"/>
                </a:ext>
              </a:extLst>
            </p:cNvPr>
            <p:cNvSpPr>
              <a:spLocks/>
            </p:cNvSpPr>
            <p:nvPr/>
          </p:nvSpPr>
          <p:spPr bwMode="auto">
            <a:xfrm flipV="1">
              <a:off x="4267059" y="3975564"/>
              <a:ext cx="1792715"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rgbClr val="FFFF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5">
              <a:extLst>
                <a:ext uri="{FF2B5EF4-FFF2-40B4-BE49-F238E27FC236}">
                  <a16:creationId xmlns:a16="http://schemas.microsoft.com/office/drawing/2014/main" id="{41C939B0-1BD6-4F80-8151-5501F9F7D5A4}"/>
                </a:ext>
              </a:extLst>
            </p:cNvPr>
            <p:cNvSpPr>
              <a:spLocks/>
            </p:cNvSpPr>
            <p:nvPr/>
          </p:nvSpPr>
          <p:spPr bwMode="auto">
            <a:xfrm flipH="1" flipV="1">
              <a:off x="6129053" y="3975564"/>
              <a:ext cx="1792715"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rgbClr val="FFFF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41" name="Group 140">
              <a:extLst>
                <a:ext uri="{FF2B5EF4-FFF2-40B4-BE49-F238E27FC236}">
                  <a16:creationId xmlns:a16="http://schemas.microsoft.com/office/drawing/2014/main" id="{AA754290-DB63-429B-BCC8-F0AD5FD33F7C}"/>
                </a:ext>
              </a:extLst>
            </p:cNvPr>
            <p:cNvGrpSpPr/>
            <p:nvPr/>
          </p:nvGrpSpPr>
          <p:grpSpPr>
            <a:xfrm>
              <a:off x="3896111" y="1747271"/>
              <a:ext cx="4399777" cy="4399776"/>
              <a:chOff x="3896111" y="1747271"/>
              <a:chExt cx="4399777" cy="4399776"/>
            </a:xfrm>
          </p:grpSpPr>
          <p:sp>
            <p:nvSpPr>
              <p:cNvPr id="4" name="Arc 3">
                <a:extLst>
                  <a:ext uri="{FF2B5EF4-FFF2-40B4-BE49-F238E27FC236}">
                    <a16:creationId xmlns:a16="http://schemas.microsoft.com/office/drawing/2014/main" id="{C5A968B7-452E-48DD-A589-80606A4D6A6C}"/>
                  </a:ext>
                </a:extLst>
              </p:cNvPr>
              <p:cNvSpPr/>
              <p:nvPr/>
            </p:nvSpPr>
            <p:spPr>
              <a:xfrm flipH="1">
                <a:off x="4204720" y="2042926"/>
                <a:ext cx="3782561" cy="3782561"/>
              </a:xfrm>
              <a:prstGeom prst="arc">
                <a:avLst>
                  <a:gd name="adj1" fmla="val 19509"/>
                  <a:gd name="adj2" fmla="val 0"/>
                </a:avLst>
              </a:prstGeom>
              <a:ln w="377825">
                <a:solidFill>
                  <a:srgbClr val="DC501C"/>
                </a:solidFill>
                <a:headEnd type="none" w="sm" len="sm"/>
                <a:tailEnd type="none" w="lg" len="med"/>
              </a:ln>
              <a:effectLst>
                <a:outerShdw blurRad="190500" dist="38100" dir="2700000" sx="101000" sy="101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F3B6453D-1212-4924-ACAF-B246854B9507}"/>
                  </a:ext>
                </a:extLst>
              </p:cNvPr>
              <p:cNvGrpSpPr/>
              <p:nvPr/>
            </p:nvGrpSpPr>
            <p:grpSpPr>
              <a:xfrm>
                <a:off x="7678674" y="3638552"/>
                <a:ext cx="617214" cy="617214"/>
                <a:chOff x="7359650" y="2791459"/>
                <a:chExt cx="764540" cy="764540"/>
              </a:xfrm>
            </p:grpSpPr>
            <p:sp>
              <p:nvSpPr>
                <p:cNvPr id="13" name="Oval 12">
                  <a:extLst>
                    <a:ext uri="{FF2B5EF4-FFF2-40B4-BE49-F238E27FC236}">
                      <a16:creationId xmlns:a16="http://schemas.microsoft.com/office/drawing/2014/main" id="{FA80EE16-3526-4D5C-B54D-D82A32775D27}"/>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Freeform 5">
                  <a:extLst>
                    <a:ext uri="{FF2B5EF4-FFF2-40B4-BE49-F238E27FC236}">
                      <a16:creationId xmlns:a16="http://schemas.microsoft.com/office/drawing/2014/main" id="{6931AA3C-0D47-42F8-9660-449B7613CE5C}"/>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797A3D95-A0FB-4029-BBDD-8ED5536A50EA}"/>
                  </a:ext>
                </a:extLst>
              </p:cNvPr>
              <p:cNvGrpSpPr/>
              <p:nvPr/>
            </p:nvGrpSpPr>
            <p:grpSpPr>
              <a:xfrm rot="10800000">
                <a:off x="3896111" y="3638550"/>
                <a:ext cx="617216" cy="617216"/>
                <a:chOff x="7359650" y="2791459"/>
                <a:chExt cx="764540" cy="764540"/>
              </a:xfrm>
            </p:grpSpPr>
            <p:sp>
              <p:nvSpPr>
                <p:cNvPr id="24" name="Oval 23">
                  <a:extLst>
                    <a:ext uri="{FF2B5EF4-FFF2-40B4-BE49-F238E27FC236}">
                      <a16:creationId xmlns:a16="http://schemas.microsoft.com/office/drawing/2014/main" id="{682B23B8-3C45-4571-B500-12D3CD57145D}"/>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Freeform 5">
                  <a:extLst>
                    <a:ext uri="{FF2B5EF4-FFF2-40B4-BE49-F238E27FC236}">
                      <a16:creationId xmlns:a16="http://schemas.microsoft.com/office/drawing/2014/main" id="{EB1EB322-AFB1-4A99-BC48-0B7FA9CA4BF0}"/>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BF81B167-237A-4CFE-842A-E0ABBB134BD4}"/>
                  </a:ext>
                </a:extLst>
              </p:cNvPr>
              <p:cNvGrpSpPr/>
              <p:nvPr/>
            </p:nvGrpSpPr>
            <p:grpSpPr>
              <a:xfrm rot="5400000">
                <a:off x="5787392" y="5529832"/>
                <a:ext cx="617214" cy="617216"/>
                <a:chOff x="7359650" y="2791459"/>
                <a:chExt cx="764540" cy="764540"/>
              </a:xfrm>
            </p:grpSpPr>
            <p:sp>
              <p:nvSpPr>
                <p:cNvPr id="32" name="Oval 31">
                  <a:extLst>
                    <a:ext uri="{FF2B5EF4-FFF2-40B4-BE49-F238E27FC236}">
                      <a16:creationId xmlns:a16="http://schemas.microsoft.com/office/drawing/2014/main" id="{2FE06DE8-16E9-4184-9329-7D9FFC772034}"/>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Freeform 5">
                  <a:extLst>
                    <a:ext uri="{FF2B5EF4-FFF2-40B4-BE49-F238E27FC236}">
                      <a16:creationId xmlns:a16="http://schemas.microsoft.com/office/drawing/2014/main" id="{DA2F925A-9007-4547-BF5C-EDC34AB6BC16}"/>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B685C80C-EBBD-4067-AF01-C49D5F30DA6B}"/>
                  </a:ext>
                </a:extLst>
              </p:cNvPr>
              <p:cNvGrpSpPr/>
              <p:nvPr/>
            </p:nvGrpSpPr>
            <p:grpSpPr>
              <a:xfrm rot="16200000">
                <a:off x="5787392" y="1747272"/>
                <a:ext cx="617216" cy="617214"/>
                <a:chOff x="7359650" y="2791459"/>
                <a:chExt cx="764540" cy="764540"/>
              </a:xfrm>
            </p:grpSpPr>
            <p:sp>
              <p:nvSpPr>
                <p:cNvPr id="30" name="Oval 29">
                  <a:extLst>
                    <a:ext uri="{FF2B5EF4-FFF2-40B4-BE49-F238E27FC236}">
                      <a16:creationId xmlns:a16="http://schemas.microsoft.com/office/drawing/2014/main" id="{98AB1A9F-94D5-4910-8C61-C91408C19EB8}"/>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Freeform 5">
                  <a:extLst>
                    <a:ext uri="{FF2B5EF4-FFF2-40B4-BE49-F238E27FC236}">
                      <a16:creationId xmlns:a16="http://schemas.microsoft.com/office/drawing/2014/main" id="{0ACE34E9-A91F-4771-AAD8-9B17161AE24B}"/>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7" name="Rectangle 36">
                <a:extLst>
                  <a:ext uri="{FF2B5EF4-FFF2-40B4-BE49-F238E27FC236}">
                    <a16:creationId xmlns:a16="http://schemas.microsoft.com/office/drawing/2014/main" id="{F15DFDAF-46D6-4364-8169-0EB282B19704}"/>
                  </a:ext>
                </a:extLst>
              </p:cNvPr>
              <p:cNvSpPr/>
              <p:nvPr/>
            </p:nvSpPr>
            <p:spPr>
              <a:xfrm rot="2700000">
                <a:off x="4203117" y="2078072"/>
                <a:ext cx="3765446" cy="3749642"/>
              </a:xfrm>
              <a:prstGeom prst="rect">
                <a:avLst/>
              </a:prstGeom>
              <a:noFill/>
              <a:effectLst/>
            </p:spPr>
            <p:txBody>
              <a:bodyPr wrap="none" lIns="91440" tIns="45720" rIns="91440" bIns="45720">
                <a:prstTxWarp prst="textArchUp">
                  <a:avLst>
                    <a:gd name="adj" fmla="val 1406395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0"/>
                    <a:gradFill>
                      <a:gsLst>
                        <a:gs pos="40075">
                          <a:srgbClr val="FFFFFF"/>
                        </a:gs>
                        <a:gs pos="30000">
                          <a:srgbClr val="FFFFFF"/>
                        </a:gs>
                      </a:gsLst>
                      <a:lin ang="5400000" scaled="0"/>
                    </a:gradFill>
                    <a:effectLst/>
                    <a:uLnTx/>
                    <a:uFillTx/>
                    <a:latin typeface="Segoe UI Semibold"/>
                    <a:ea typeface="+mn-ea"/>
                    <a:cs typeface="+mn-cs"/>
                  </a:rPr>
                  <a:t>Connect</a:t>
                </a:r>
              </a:p>
            </p:txBody>
          </p:sp>
          <p:sp>
            <p:nvSpPr>
              <p:cNvPr id="36" name="Rectangle 35">
                <a:extLst>
                  <a:ext uri="{FF2B5EF4-FFF2-40B4-BE49-F238E27FC236}">
                    <a16:creationId xmlns:a16="http://schemas.microsoft.com/office/drawing/2014/main" id="{AD144743-0F1A-4C76-98D8-15B7CA23A17E}"/>
                  </a:ext>
                </a:extLst>
              </p:cNvPr>
              <p:cNvSpPr/>
              <p:nvPr/>
            </p:nvSpPr>
            <p:spPr>
              <a:xfrm rot="18900000">
                <a:off x="4219317" y="2100038"/>
                <a:ext cx="3773577" cy="3757740"/>
              </a:xfrm>
              <a:prstGeom prst="rect">
                <a:avLst/>
              </a:prstGeom>
              <a:noFill/>
              <a:effectLst/>
            </p:spPr>
            <p:txBody>
              <a:bodyPr wrap="none" lIns="91440" tIns="45720" rIns="91440" bIns="45720">
                <a:prstTxWarp prst="textArchUp">
                  <a:avLst>
                    <a:gd name="adj" fmla="val 1406395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0"/>
                    <a:gradFill>
                      <a:gsLst>
                        <a:gs pos="40075">
                          <a:srgbClr val="FFFFFF"/>
                        </a:gs>
                        <a:gs pos="30000">
                          <a:srgbClr val="FFFFFF"/>
                        </a:gs>
                      </a:gsLst>
                      <a:lin ang="5400000" scaled="0"/>
                    </a:gradFill>
                    <a:effectLst/>
                    <a:uLnTx/>
                    <a:uFillTx/>
                    <a:latin typeface="Segoe UI Semibold"/>
                    <a:ea typeface="+mn-ea"/>
                    <a:cs typeface="+mn-cs"/>
                  </a:rPr>
                  <a:t>Deliver</a:t>
                </a:r>
              </a:p>
            </p:txBody>
          </p:sp>
          <p:sp>
            <p:nvSpPr>
              <p:cNvPr id="38" name="Rectangle 37">
                <a:extLst>
                  <a:ext uri="{FF2B5EF4-FFF2-40B4-BE49-F238E27FC236}">
                    <a16:creationId xmlns:a16="http://schemas.microsoft.com/office/drawing/2014/main" id="{9C677879-F1BA-4887-A38A-8596AF3DD4D6}"/>
                  </a:ext>
                </a:extLst>
              </p:cNvPr>
              <p:cNvSpPr/>
              <p:nvPr/>
            </p:nvSpPr>
            <p:spPr>
              <a:xfrm rot="18900000">
                <a:off x="4185039" y="2051739"/>
                <a:ext cx="3842106" cy="3825982"/>
              </a:xfrm>
              <a:prstGeom prst="rect">
                <a:avLst/>
              </a:prstGeom>
              <a:noFill/>
              <a:effectLst/>
            </p:spPr>
            <p:txBody>
              <a:bodyPr wrap="none" lIns="91440" tIns="45720" rIns="91440" bIns="4572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0"/>
                    <a:gradFill>
                      <a:gsLst>
                        <a:gs pos="40075">
                          <a:srgbClr val="FFFFFF"/>
                        </a:gs>
                        <a:gs pos="30000">
                          <a:srgbClr val="FFFFFF"/>
                        </a:gs>
                      </a:gsLst>
                      <a:lin ang="5400000" scaled="0"/>
                    </a:gradFill>
                    <a:effectLst/>
                    <a:uLnTx/>
                    <a:uFillTx/>
                    <a:latin typeface="Segoe UI Semibold"/>
                    <a:ea typeface="+mn-ea"/>
                    <a:cs typeface="+mn-cs"/>
                  </a:rPr>
                  <a:t>Protect</a:t>
                </a:r>
              </a:p>
            </p:txBody>
          </p:sp>
          <p:sp>
            <p:nvSpPr>
              <p:cNvPr id="40" name="Rectangle 39">
                <a:extLst>
                  <a:ext uri="{FF2B5EF4-FFF2-40B4-BE49-F238E27FC236}">
                    <a16:creationId xmlns:a16="http://schemas.microsoft.com/office/drawing/2014/main" id="{8A0B52DB-46B8-4EC1-9773-4AA3F88C5E3D}"/>
                  </a:ext>
                </a:extLst>
              </p:cNvPr>
              <p:cNvSpPr/>
              <p:nvPr/>
            </p:nvSpPr>
            <p:spPr>
              <a:xfrm rot="2700000">
                <a:off x="4168146" y="2120841"/>
                <a:ext cx="3745981" cy="3730261"/>
              </a:xfrm>
              <a:prstGeom prst="rect">
                <a:avLst/>
              </a:prstGeom>
              <a:noFill/>
              <a:effectLst/>
            </p:spPr>
            <p:txBody>
              <a:bodyPr wrap="none" lIns="91440" tIns="45720" rIns="91440" bIns="4572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0"/>
                    <a:gradFill>
                      <a:gsLst>
                        <a:gs pos="40075">
                          <a:srgbClr val="FFFFFF"/>
                        </a:gs>
                        <a:gs pos="30000">
                          <a:srgbClr val="FFFFFF"/>
                        </a:gs>
                      </a:gsLst>
                      <a:lin ang="5400000" scaled="0"/>
                    </a:gradFill>
                    <a:effectLst/>
                    <a:uLnTx/>
                    <a:uFillTx/>
                    <a:latin typeface="Segoe UI Semibold"/>
                    <a:ea typeface="+mn-ea"/>
                    <a:cs typeface="+mn-cs"/>
                  </a:rPr>
                  <a:t>Monitor</a:t>
                </a:r>
              </a:p>
            </p:txBody>
          </p:sp>
        </p:grpSp>
        <p:grpSp>
          <p:nvGrpSpPr>
            <p:cNvPr id="90" name="Group 8">
              <a:extLst>
                <a:ext uri="{FF2B5EF4-FFF2-40B4-BE49-F238E27FC236}">
                  <a16:creationId xmlns:a16="http://schemas.microsoft.com/office/drawing/2014/main" id="{98406BF5-1C05-4D8C-A882-71B9CE69BCA4}"/>
                </a:ext>
              </a:extLst>
            </p:cNvPr>
            <p:cNvGrpSpPr>
              <a:grpSpLocks noChangeAspect="1"/>
            </p:cNvGrpSpPr>
            <p:nvPr/>
          </p:nvGrpSpPr>
          <p:grpSpPr bwMode="auto">
            <a:xfrm>
              <a:off x="4918466" y="2908356"/>
              <a:ext cx="874908" cy="597744"/>
              <a:chOff x="2230" y="937"/>
              <a:chExt cx="524" cy="358"/>
            </a:xfrm>
          </p:grpSpPr>
          <p:sp>
            <p:nvSpPr>
              <p:cNvPr id="92" name="Oval 9">
                <a:extLst>
                  <a:ext uri="{FF2B5EF4-FFF2-40B4-BE49-F238E27FC236}">
                    <a16:creationId xmlns:a16="http://schemas.microsoft.com/office/drawing/2014/main" id="{AD0A62CD-77BC-4A8D-889D-E3076DBF6A87}"/>
                  </a:ext>
                </a:extLst>
              </p:cNvPr>
              <p:cNvSpPr>
                <a:spLocks noChangeArrowheads="1"/>
              </p:cNvSpPr>
              <p:nvPr/>
            </p:nvSpPr>
            <p:spPr bwMode="auto">
              <a:xfrm>
                <a:off x="2313" y="937"/>
                <a:ext cx="358" cy="358"/>
              </a:xfrm>
              <a:prstGeom prst="ellipse">
                <a:avLst/>
              </a:prstGeom>
              <a:noFill/>
              <a:ln w="31750" cap="flat">
                <a:solidFill>
                  <a:srgbClr val="DC50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3" name="Oval 10">
                <a:extLst>
                  <a:ext uri="{FF2B5EF4-FFF2-40B4-BE49-F238E27FC236}">
                    <a16:creationId xmlns:a16="http://schemas.microsoft.com/office/drawing/2014/main" id="{02959604-55E6-450B-A8CD-7DE8442AAFF8}"/>
                  </a:ext>
                </a:extLst>
              </p:cNvPr>
              <p:cNvSpPr>
                <a:spLocks noChangeArrowheads="1"/>
              </p:cNvSpPr>
              <p:nvPr/>
            </p:nvSpPr>
            <p:spPr bwMode="auto">
              <a:xfrm>
                <a:off x="2403" y="937"/>
                <a:ext cx="178" cy="358"/>
              </a:xfrm>
              <a:prstGeom prst="ellipse">
                <a:avLst/>
              </a:prstGeom>
              <a:noFill/>
              <a:ln w="31750" cap="flat">
                <a:solidFill>
                  <a:srgbClr val="DC50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4" name="Line 11">
                <a:extLst>
                  <a:ext uri="{FF2B5EF4-FFF2-40B4-BE49-F238E27FC236}">
                    <a16:creationId xmlns:a16="http://schemas.microsoft.com/office/drawing/2014/main" id="{8E635CE6-52BD-416E-B28A-3EB7E17A38E8}"/>
                  </a:ext>
                </a:extLst>
              </p:cNvPr>
              <p:cNvSpPr>
                <a:spLocks noChangeShapeType="1"/>
              </p:cNvSpPr>
              <p:nvPr/>
            </p:nvSpPr>
            <p:spPr bwMode="auto">
              <a:xfrm>
                <a:off x="2492" y="937"/>
                <a:ext cx="0" cy="358"/>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12">
                <a:extLst>
                  <a:ext uri="{FF2B5EF4-FFF2-40B4-BE49-F238E27FC236}">
                    <a16:creationId xmlns:a16="http://schemas.microsoft.com/office/drawing/2014/main" id="{8C0062EC-FA9E-44EA-9272-4D62770EEC9C}"/>
                  </a:ext>
                </a:extLst>
              </p:cNvPr>
              <p:cNvSpPr>
                <a:spLocks/>
              </p:cNvSpPr>
              <p:nvPr/>
            </p:nvSpPr>
            <p:spPr bwMode="auto">
              <a:xfrm>
                <a:off x="2230" y="1035"/>
                <a:ext cx="422" cy="0"/>
              </a:xfrm>
              <a:custGeom>
                <a:avLst/>
                <a:gdLst>
                  <a:gd name="T0" fmla="*/ 422 w 422"/>
                  <a:gd name="T1" fmla="*/ 102 w 422"/>
                  <a:gd name="T2" fmla="*/ 0 w 422"/>
                </a:gdLst>
                <a:ahLst/>
                <a:cxnLst>
                  <a:cxn ang="0">
                    <a:pos x="T0" y="0"/>
                  </a:cxn>
                  <a:cxn ang="0">
                    <a:pos x="T1" y="0"/>
                  </a:cxn>
                  <a:cxn ang="0">
                    <a:pos x="T2" y="0"/>
                  </a:cxn>
                </a:cxnLst>
                <a:rect l="0" t="0" r="r" b="b"/>
                <a:pathLst>
                  <a:path w="422">
                    <a:moveTo>
                      <a:pt x="422" y="0"/>
                    </a:moveTo>
                    <a:lnTo>
                      <a:pt x="102" y="0"/>
                    </a:lnTo>
                    <a:lnTo>
                      <a:pt x="0" y="0"/>
                    </a:lnTo>
                  </a:path>
                </a:pathLst>
              </a:custGeom>
              <a:noFill/>
              <a:ln w="31750" cap="flat">
                <a:solidFill>
                  <a:srgbClr val="DC501C"/>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Line 13">
                <a:extLst>
                  <a:ext uri="{FF2B5EF4-FFF2-40B4-BE49-F238E27FC236}">
                    <a16:creationId xmlns:a16="http://schemas.microsoft.com/office/drawing/2014/main" id="{7400E127-3B7C-467A-9D74-8858AD95DB10}"/>
                  </a:ext>
                </a:extLst>
              </p:cNvPr>
              <p:cNvSpPr>
                <a:spLocks noChangeShapeType="1"/>
              </p:cNvSpPr>
              <p:nvPr/>
            </p:nvSpPr>
            <p:spPr bwMode="auto">
              <a:xfrm flipH="1">
                <a:off x="2332" y="1198"/>
                <a:ext cx="320" cy="0"/>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7" name="Line 14">
                <a:extLst>
                  <a:ext uri="{FF2B5EF4-FFF2-40B4-BE49-F238E27FC236}">
                    <a16:creationId xmlns:a16="http://schemas.microsoft.com/office/drawing/2014/main" id="{5AAA284A-237E-45A4-9D07-4F3F1157C5ED}"/>
                  </a:ext>
                </a:extLst>
              </p:cNvPr>
              <p:cNvSpPr>
                <a:spLocks noChangeShapeType="1"/>
              </p:cNvSpPr>
              <p:nvPr/>
            </p:nvSpPr>
            <p:spPr bwMode="auto">
              <a:xfrm>
                <a:off x="2313" y="1116"/>
                <a:ext cx="358" cy="0"/>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8" name="Line 15">
                <a:extLst>
                  <a:ext uri="{FF2B5EF4-FFF2-40B4-BE49-F238E27FC236}">
                    <a16:creationId xmlns:a16="http://schemas.microsoft.com/office/drawing/2014/main" id="{4FBBE82B-A7AD-44DA-BB18-8C58187FBB68}"/>
                  </a:ext>
                </a:extLst>
              </p:cNvPr>
              <p:cNvSpPr>
                <a:spLocks noChangeShapeType="1"/>
              </p:cNvSpPr>
              <p:nvPr/>
            </p:nvSpPr>
            <p:spPr bwMode="auto">
              <a:xfrm flipH="1">
                <a:off x="2652" y="1198"/>
                <a:ext cx="102" cy="0"/>
              </a:xfrm>
              <a:prstGeom prst="line">
                <a:avLst/>
              </a:prstGeom>
              <a:noFill/>
              <a:ln w="31750" cap="flat">
                <a:solidFill>
                  <a:srgbClr val="DC501C"/>
                </a:solidFill>
                <a:prstDash val="solid"/>
                <a:miter lim="800000"/>
                <a:headEnd type="oval"/>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6" name="Group 29">
              <a:extLst>
                <a:ext uri="{FF2B5EF4-FFF2-40B4-BE49-F238E27FC236}">
                  <a16:creationId xmlns:a16="http://schemas.microsoft.com/office/drawing/2014/main" id="{12B74E6D-94FB-439D-A77D-9055C5DF605A}"/>
                </a:ext>
              </a:extLst>
            </p:cNvPr>
            <p:cNvGrpSpPr>
              <a:grpSpLocks noChangeAspect="1"/>
            </p:cNvGrpSpPr>
            <p:nvPr/>
          </p:nvGrpSpPr>
          <p:grpSpPr bwMode="auto">
            <a:xfrm>
              <a:off x="6468152" y="2868747"/>
              <a:ext cx="597934" cy="645706"/>
              <a:chOff x="3646" y="1949"/>
              <a:chExt cx="388" cy="419"/>
            </a:xfrm>
          </p:grpSpPr>
          <p:sp>
            <p:nvSpPr>
              <p:cNvPr id="118" name="Freeform 30">
                <a:extLst>
                  <a:ext uri="{FF2B5EF4-FFF2-40B4-BE49-F238E27FC236}">
                    <a16:creationId xmlns:a16="http://schemas.microsoft.com/office/drawing/2014/main" id="{8678A97F-19E1-4D94-83CC-BDBC29C6BF64}"/>
                  </a:ext>
                </a:extLst>
              </p:cNvPr>
              <p:cNvSpPr>
                <a:spLocks/>
              </p:cNvSpPr>
              <p:nvPr/>
            </p:nvSpPr>
            <p:spPr bwMode="auto">
              <a:xfrm>
                <a:off x="3646" y="1949"/>
                <a:ext cx="388" cy="419"/>
              </a:xfrm>
              <a:custGeom>
                <a:avLst/>
                <a:gdLst>
                  <a:gd name="T0" fmla="*/ 145 w 284"/>
                  <a:gd name="T1" fmla="*/ 306 h 307"/>
                  <a:gd name="T2" fmla="*/ 142 w 284"/>
                  <a:gd name="T3" fmla="*/ 307 h 307"/>
                  <a:gd name="T4" fmla="*/ 139 w 284"/>
                  <a:gd name="T5" fmla="*/ 306 h 307"/>
                  <a:gd name="T6" fmla="*/ 0 w 284"/>
                  <a:gd name="T7" fmla="*/ 64 h 307"/>
                  <a:gd name="T8" fmla="*/ 0 w 284"/>
                  <a:gd name="T9" fmla="*/ 64 h 307"/>
                  <a:gd name="T10" fmla="*/ 142 w 284"/>
                  <a:gd name="T11" fmla="*/ 0 h 307"/>
                  <a:gd name="T12" fmla="*/ 284 w 284"/>
                  <a:gd name="T13" fmla="*/ 64 h 307"/>
                  <a:gd name="T14" fmla="*/ 284 w 284"/>
                  <a:gd name="T15" fmla="*/ 64 h 307"/>
                  <a:gd name="T16" fmla="*/ 145 w 284"/>
                  <a:gd name="T17" fmla="*/ 306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307">
                    <a:moveTo>
                      <a:pt x="145" y="306"/>
                    </a:moveTo>
                    <a:cubicBezTo>
                      <a:pt x="142" y="307"/>
                      <a:pt x="142" y="307"/>
                      <a:pt x="142" y="307"/>
                    </a:cubicBezTo>
                    <a:cubicBezTo>
                      <a:pt x="139" y="306"/>
                      <a:pt x="139" y="306"/>
                      <a:pt x="139" y="306"/>
                    </a:cubicBezTo>
                    <a:cubicBezTo>
                      <a:pt x="53" y="255"/>
                      <a:pt x="0" y="163"/>
                      <a:pt x="0" y="64"/>
                    </a:cubicBezTo>
                    <a:cubicBezTo>
                      <a:pt x="0" y="64"/>
                      <a:pt x="0" y="64"/>
                      <a:pt x="0" y="64"/>
                    </a:cubicBezTo>
                    <a:cubicBezTo>
                      <a:pt x="142" y="0"/>
                      <a:pt x="142" y="0"/>
                      <a:pt x="142" y="0"/>
                    </a:cubicBezTo>
                    <a:cubicBezTo>
                      <a:pt x="284" y="64"/>
                      <a:pt x="284" y="64"/>
                      <a:pt x="284" y="64"/>
                    </a:cubicBezTo>
                    <a:cubicBezTo>
                      <a:pt x="284" y="64"/>
                      <a:pt x="284" y="64"/>
                      <a:pt x="284" y="64"/>
                    </a:cubicBezTo>
                    <a:cubicBezTo>
                      <a:pt x="284" y="163"/>
                      <a:pt x="231" y="255"/>
                      <a:pt x="145" y="306"/>
                    </a:cubicBezTo>
                    <a:close/>
                  </a:path>
                </a:pathLst>
              </a:custGeom>
              <a:noFill/>
              <a:ln w="31750" cap="flat">
                <a:solidFill>
                  <a:srgbClr val="DC501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31">
                <a:extLst>
                  <a:ext uri="{FF2B5EF4-FFF2-40B4-BE49-F238E27FC236}">
                    <a16:creationId xmlns:a16="http://schemas.microsoft.com/office/drawing/2014/main" id="{90AD8DA9-A98F-4DF2-8967-FCD42854CDF3}"/>
                  </a:ext>
                </a:extLst>
              </p:cNvPr>
              <p:cNvSpPr>
                <a:spLocks/>
              </p:cNvSpPr>
              <p:nvPr/>
            </p:nvSpPr>
            <p:spPr bwMode="auto">
              <a:xfrm>
                <a:off x="3765" y="2075"/>
                <a:ext cx="179" cy="127"/>
              </a:xfrm>
              <a:custGeom>
                <a:avLst/>
                <a:gdLst>
                  <a:gd name="T0" fmla="*/ 179 w 179"/>
                  <a:gd name="T1" fmla="*/ 0 h 127"/>
                  <a:gd name="T2" fmla="*/ 52 w 179"/>
                  <a:gd name="T3" fmla="*/ 127 h 127"/>
                  <a:gd name="T4" fmla="*/ 0 w 179"/>
                  <a:gd name="T5" fmla="*/ 76 h 127"/>
                </a:gdLst>
                <a:ahLst/>
                <a:cxnLst>
                  <a:cxn ang="0">
                    <a:pos x="T0" y="T1"/>
                  </a:cxn>
                  <a:cxn ang="0">
                    <a:pos x="T2" y="T3"/>
                  </a:cxn>
                  <a:cxn ang="0">
                    <a:pos x="T4" y="T5"/>
                  </a:cxn>
                </a:cxnLst>
                <a:rect l="0" t="0" r="r" b="b"/>
                <a:pathLst>
                  <a:path w="179" h="127">
                    <a:moveTo>
                      <a:pt x="179" y="0"/>
                    </a:moveTo>
                    <a:lnTo>
                      <a:pt x="52" y="127"/>
                    </a:lnTo>
                    <a:lnTo>
                      <a:pt x="0" y="76"/>
                    </a:lnTo>
                  </a:path>
                </a:pathLst>
              </a:custGeom>
              <a:noFill/>
              <a:ln w="31750" cap="flat">
                <a:solidFill>
                  <a:srgbClr val="DC501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1" name="Group 34">
              <a:extLst>
                <a:ext uri="{FF2B5EF4-FFF2-40B4-BE49-F238E27FC236}">
                  <a16:creationId xmlns:a16="http://schemas.microsoft.com/office/drawing/2014/main" id="{B1FFFE74-B755-4C7E-B5E8-F69092607E7B}"/>
                </a:ext>
              </a:extLst>
            </p:cNvPr>
            <p:cNvGrpSpPr>
              <a:grpSpLocks noChangeAspect="1"/>
            </p:cNvGrpSpPr>
            <p:nvPr/>
          </p:nvGrpSpPr>
          <p:grpSpPr bwMode="auto">
            <a:xfrm>
              <a:off x="6448219" y="4438486"/>
              <a:ext cx="635358" cy="498784"/>
              <a:chOff x="6903" y="2644"/>
              <a:chExt cx="428" cy="336"/>
            </a:xfrm>
          </p:grpSpPr>
          <p:sp>
            <p:nvSpPr>
              <p:cNvPr id="123" name="Rectangle 35">
                <a:extLst>
                  <a:ext uri="{FF2B5EF4-FFF2-40B4-BE49-F238E27FC236}">
                    <a16:creationId xmlns:a16="http://schemas.microsoft.com/office/drawing/2014/main" id="{B4162C1F-7208-4D03-8EE5-D962B78CB795}"/>
                  </a:ext>
                </a:extLst>
              </p:cNvPr>
              <p:cNvSpPr>
                <a:spLocks noChangeArrowheads="1"/>
              </p:cNvSpPr>
              <p:nvPr/>
            </p:nvSpPr>
            <p:spPr bwMode="auto">
              <a:xfrm>
                <a:off x="6903" y="2644"/>
                <a:ext cx="428" cy="336"/>
              </a:xfrm>
              <a:prstGeom prst="rect">
                <a:avLst/>
              </a:prstGeom>
              <a:noFill/>
              <a:ln w="31750" cap="flat">
                <a:solidFill>
                  <a:srgbClr val="DC501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4" name="Line 36">
                <a:extLst>
                  <a:ext uri="{FF2B5EF4-FFF2-40B4-BE49-F238E27FC236}">
                    <a16:creationId xmlns:a16="http://schemas.microsoft.com/office/drawing/2014/main" id="{9A94981C-3057-43EA-931A-8B51F757BC81}"/>
                  </a:ext>
                </a:extLst>
              </p:cNvPr>
              <p:cNvSpPr>
                <a:spLocks noChangeShapeType="1"/>
              </p:cNvSpPr>
              <p:nvPr/>
            </p:nvSpPr>
            <p:spPr bwMode="auto">
              <a:xfrm>
                <a:off x="6903" y="2707"/>
                <a:ext cx="428" cy="0"/>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5" name="Line 37">
                <a:extLst>
                  <a:ext uri="{FF2B5EF4-FFF2-40B4-BE49-F238E27FC236}">
                    <a16:creationId xmlns:a16="http://schemas.microsoft.com/office/drawing/2014/main" id="{CB1A3D0A-A122-41F3-972E-F51E5AFDF103}"/>
                  </a:ext>
                </a:extLst>
              </p:cNvPr>
              <p:cNvSpPr>
                <a:spLocks noChangeShapeType="1"/>
              </p:cNvSpPr>
              <p:nvPr/>
            </p:nvSpPr>
            <p:spPr bwMode="auto">
              <a:xfrm>
                <a:off x="6947" y="2931"/>
                <a:ext cx="306" cy="0"/>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6" name="Line 38">
                <a:extLst>
                  <a:ext uri="{FF2B5EF4-FFF2-40B4-BE49-F238E27FC236}">
                    <a16:creationId xmlns:a16="http://schemas.microsoft.com/office/drawing/2014/main" id="{E7C45AA2-6CC1-407F-90D0-83E76A55804E}"/>
                  </a:ext>
                </a:extLst>
              </p:cNvPr>
              <p:cNvSpPr>
                <a:spLocks noChangeShapeType="1"/>
              </p:cNvSpPr>
              <p:nvPr/>
            </p:nvSpPr>
            <p:spPr bwMode="auto">
              <a:xfrm>
                <a:off x="6947" y="2887"/>
                <a:ext cx="212" cy="0"/>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7" name="Line 39">
                <a:extLst>
                  <a:ext uri="{FF2B5EF4-FFF2-40B4-BE49-F238E27FC236}">
                    <a16:creationId xmlns:a16="http://schemas.microsoft.com/office/drawing/2014/main" id="{DF64447B-0141-43A3-BF30-CF363B6558E5}"/>
                  </a:ext>
                </a:extLst>
              </p:cNvPr>
              <p:cNvSpPr>
                <a:spLocks noChangeShapeType="1"/>
              </p:cNvSpPr>
              <p:nvPr/>
            </p:nvSpPr>
            <p:spPr bwMode="auto">
              <a:xfrm flipV="1">
                <a:off x="6947" y="2760"/>
                <a:ext cx="66" cy="66"/>
              </a:xfrm>
              <a:prstGeom prst="line">
                <a:avLst/>
              </a:prstGeom>
              <a:noFill/>
              <a:ln w="31750" cap="flat">
                <a:solidFill>
                  <a:srgbClr val="DC501C"/>
                </a:solidFill>
                <a:prstDash val="solid"/>
                <a:miter lim="800000"/>
                <a:headEnd/>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8" name="Line 40">
                <a:extLst>
                  <a:ext uri="{FF2B5EF4-FFF2-40B4-BE49-F238E27FC236}">
                    <a16:creationId xmlns:a16="http://schemas.microsoft.com/office/drawing/2014/main" id="{A9B25481-D5A2-4196-B7F3-94299D95F902}"/>
                  </a:ext>
                </a:extLst>
              </p:cNvPr>
              <p:cNvSpPr>
                <a:spLocks noChangeShapeType="1"/>
              </p:cNvSpPr>
              <p:nvPr/>
            </p:nvSpPr>
            <p:spPr bwMode="auto">
              <a:xfrm flipH="1" flipV="1">
                <a:off x="7013" y="2760"/>
                <a:ext cx="65" cy="66"/>
              </a:xfrm>
              <a:prstGeom prst="line">
                <a:avLst/>
              </a:prstGeom>
              <a:noFill/>
              <a:ln w="31750" cap="flat">
                <a:solidFill>
                  <a:srgbClr val="DC501C"/>
                </a:solidFill>
                <a:prstDash val="solid"/>
                <a:miter lim="800000"/>
                <a:headEnd type="oval" w="sm" len="sm"/>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Line 41">
                <a:extLst>
                  <a:ext uri="{FF2B5EF4-FFF2-40B4-BE49-F238E27FC236}">
                    <a16:creationId xmlns:a16="http://schemas.microsoft.com/office/drawing/2014/main" id="{F4B01DC5-0EF2-4148-8C3C-4DBAE9157DC6}"/>
                  </a:ext>
                </a:extLst>
              </p:cNvPr>
              <p:cNvSpPr>
                <a:spLocks noChangeShapeType="1"/>
              </p:cNvSpPr>
              <p:nvPr/>
            </p:nvSpPr>
            <p:spPr bwMode="auto">
              <a:xfrm flipV="1">
                <a:off x="7078" y="2760"/>
                <a:ext cx="66" cy="66"/>
              </a:xfrm>
              <a:prstGeom prst="line">
                <a:avLst/>
              </a:prstGeom>
              <a:noFill/>
              <a:ln w="31750" cap="flat">
                <a:solidFill>
                  <a:srgbClr val="DC501C"/>
                </a:solidFill>
                <a:prstDash val="solid"/>
                <a:miter lim="800000"/>
                <a:headEnd/>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0" name="Group 109">
              <a:extLst>
                <a:ext uri="{FF2B5EF4-FFF2-40B4-BE49-F238E27FC236}">
                  <a16:creationId xmlns:a16="http://schemas.microsoft.com/office/drawing/2014/main" id="{95C568B0-DA4A-4858-AF9A-0572111B7523}"/>
                </a:ext>
              </a:extLst>
            </p:cNvPr>
            <p:cNvGrpSpPr/>
            <p:nvPr/>
          </p:nvGrpSpPr>
          <p:grpSpPr>
            <a:xfrm>
              <a:off x="5044745" y="4405313"/>
              <a:ext cx="643330" cy="531914"/>
              <a:chOff x="247610" y="3008512"/>
              <a:chExt cx="1074277" cy="888229"/>
            </a:xfrm>
          </p:grpSpPr>
          <p:sp>
            <p:nvSpPr>
              <p:cNvPr id="102" name="Freeform 19">
                <a:extLst>
                  <a:ext uri="{FF2B5EF4-FFF2-40B4-BE49-F238E27FC236}">
                    <a16:creationId xmlns:a16="http://schemas.microsoft.com/office/drawing/2014/main" id="{286FB9B7-D765-486B-8D74-70C421422FEA}"/>
                  </a:ext>
                </a:extLst>
              </p:cNvPr>
              <p:cNvSpPr>
                <a:spLocks/>
              </p:cNvSpPr>
              <p:nvPr/>
            </p:nvSpPr>
            <p:spPr bwMode="auto">
              <a:xfrm>
                <a:off x="247610" y="3008512"/>
                <a:ext cx="1074277" cy="888229"/>
              </a:xfrm>
              <a:custGeom>
                <a:avLst/>
                <a:gdLst>
                  <a:gd name="T0" fmla="*/ 31 w 262"/>
                  <a:gd name="T1" fmla="*/ 216 h 216"/>
                  <a:gd name="T2" fmla="*/ 0 w 262"/>
                  <a:gd name="T3" fmla="*/ 131 h 216"/>
                  <a:gd name="T4" fmla="*/ 131 w 262"/>
                  <a:gd name="T5" fmla="*/ 0 h 216"/>
                  <a:gd name="T6" fmla="*/ 262 w 262"/>
                  <a:gd name="T7" fmla="*/ 131 h 216"/>
                  <a:gd name="T8" fmla="*/ 231 w 262"/>
                  <a:gd name="T9" fmla="*/ 216 h 216"/>
                </a:gdLst>
                <a:ahLst/>
                <a:cxnLst>
                  <a:cxn ang="0">
                    <a:pos x="T0" y="T1"/>
                  </a:cxn>
                  <a:cxn ang="0">
                    <a:pos x="T2" y="T3"/>
                  </a:cxn>
                  <a:cxn ang="0">
                    <a:pos x="T4" y="T5"/>
                  </a:cxn>
                  <a:cxn ang="0">
                    <a:pos x="T6" y="T7"/>
                  </a:cxn>
                  <a:cxn ang="0">
                    <a:pos x="T8" y="T9"/>
                  </a:cxn>
                </a:cxnLst>
                <a:rect l="0" t="0" r="r" b="b"/>
                <a:pathLst>
                  <a:path w="262" h="216">
                    <a:moveTo>
                      <a:pt x="31" y="216"/>
                    </a:moveTo>
                    <a:cubicBezTo>
                      <a:pt x="12" y="193"/>
                      <a:pt x="0" y="163"/>
                      <a:pt x="0" y="131"/>
                    </a:cubicBezTo>
                    <a:cubicBezTo>
                      <a:pt x="0" y="59"/>
                      <a:pt x="59" y="0"/>
                      <a:pt x="131" y="0"/>
                    </a:cubicBezTo>
                    <a:cubicBezTo>
                      <a:pt x="203" y="0"/>
                      <a:pt x="262" y="59"/>
                      <a:pt x="262" y="131"/>
                    </a:cubicBezTo>
                    <a:cubicBezTo>
                      <a:pt x="262" y="163"/>
                      <a:pt x="250" y="193"/>
                      <a:pt x="231" y="216"/>
                    </a:cubicBezTo>
                  </a:path>
                </a:pathLst>
              </a:custGeom>
              <a:noFill/>
              <a:ln w="31750" cap="flat">
                <a:solidFill>
                  <a:srgbClr val="DC50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3" name="Line 20">
                <a:extLst>
                  <a:ext uri="{FF2B5EF4-FFF2-40B4-BE49-F238E27FC236}">
                    <a16:creationId xmlns:a16="http://schemas.microsoft.com/office/drawing/2014/main" id="{D1753FE5-B27E-4829-863F-E74F3047DDF5}"/>
                  </a:ext>
                </a:extLst>
              </p:cNvPr>
              <p:cNvSpPr>
                <a:spLocks noChangeShapeType="1"/>
              </p:cNvSpPr>
              <p:nvPr/>
            </p:nvSpPr>
            <p:spPr bwMode="auto">
              <a:xfrm flipV="1">
                <a:off x="784750" y="3488886"/>
                <a:ext cx="252668" cy="209804"/>
              </a:xfrm>
              <a:prstGeom prst="line">
                <a:avLst/>
              </a:prstGeom>
              <a:noFill/>
              <a:ln w="31750" cap="flat">
                <a:solidFill>
                  <a:srgbClr val="DC501C"/>
                </a:solidFill>
                <a:prstDash val="solid"/>
                <a:miter lim="800000"/>
                <a:headEnd type="oval"/>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5" name="Line 22">
                <a:extLst>
                  <a:ext uri="{FF2B5EF4-FFF2-40B4-BE49-F238E27FC236}">
                    <a16:creationId xmlns:a16="http://schemas.microsoft.com/office/drawing/2014/main" id="{7D2E70E7-06B2-489E-AED8-2583B1025AEA}"/>
                  </a:ext>
                </a:extLst>
              </p:cNvPr>
              <p:cNvSpPr>
                <a:spLocks noChangeShapeType="1"/>
              </p:cNvSpPr>
              <p:nvPr/>
            </p:nvSpPr>
            <p:spPr bwMode="auto">
              <a:xfrm>
                <a:off x="784749" y="3008512"/>
                <a:ext cx="0" cy="132034"/>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6" name="Line 23">
                <a:extLst>
                  <a:ext uri="{FF2B5EF4-FFF2-40B4-BE49-F238E27FC236}">
                    <a16:creationId xmlns:a16="http://schemas.microsoft.com/office/drawing/2014/main" id="{962701BE-2ADA-4F9B-9F3B-9575192B0BEC}"/>
                  </a:ext>
                </a:extLst>
              </p:cNvPr>
              <p:cNvSpPr>
                <a:spLocks noChangeShapeType="1"/>
              </p:cNvSpPr>
              <p:nvPr/>
            </p:nvSpPr>
            <p:spPr bwMode="auto">
              <a:xfrm flipH="1">
                <a:off x="1072823" y="3164552"/>
                <a:ext cx="93024" cy="96025"/>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Line 24">
                <a:extLst>
                  <a:ext uri="{FF2B5EF4-FFF2-40B4-BE49-F238E27FC236}">
                    <a16:creationId xmlns:a16="http://schemas.microsoft.com/office/drawing/2014/main" id="{43DE498A-CEF2-4FB7-9D5E-9F7F39E91FBF}"/>
                  </a:ext>
                </a:extLst>
              </p:cNvPr>
              <p:cNvSpPr>
                <a:spLocks noChangeShapeType="1"/>
              </p:cNvSpPr>
              <p:nvPr/>
            </p:nvSpPr>
            <p:spPr bwMode="auto">
              <a:xfrm flipH="1">
                <a:off x="1192854" y="3518644"/>
                <a:ext cx="129033" cy="0"/>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8" name="Line 25">
                <a:extLst>
                  <a:ext uri="{FF2B5EF4-FFF2-40B4-BE49-F238E27FC236}">
                    <a16:creationId xmlns:a16="http://schemas.microsoft.com/office/drawing/2014/main" id="{EF3737BA-7A2C-449A-AF04-32D2C6F3B410}"/>
                  </a:ext>
                </a:extLst>
              </p:cNvPr>
              <p:cNvSpPr>
                <a:spLocks noChangeShapeType="1"/>
              </p:cNvSpPr>
              <p:nvPr/>
            </p:nvSpPr>
            <p:spPr bwMode="auto">
              <a:xfrm flipH="1">
                <a:off x="247610" y="3518644"/>
                <a:ext cx="129033" cy="0"/>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9" name="Line 26">
                <a:extLst>
                  <a:ext uri="{FF2B5EF4-FFF2-40B4-BE49-F238E27FC236}">
                    <a16:creationId xmlns:a16="http://schemas.microsoft.com/office/drawing/2014/main" id="{D84C5C98-8164-464E-A1BB-A5857D1E04AD}"/>
                  </a:ext>
                </a:extLst>
              </p:cNvPr>
              <p:cNvSpPr>
                <a:spLocks noChangeShapeType="1"/>
              </p:cNvSpPr>
              <p:nvPr/>
            </p:nvSpPr>
            <p:spPr bwMode="auto">
              <a:xfrm>
                <a:off x="403650" y="3164552"/>
                <a:ext cx="93024" cy="96025"/>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pic>
        <p:nvPicPr>
          <p:cNvPr id="3" name="Picture 2">
            <a:extLst>
              <a:ext uri="{FF2B5EF4-FFF2-40B4-BE49-F238E27FC236}">
                <a16:creationId xmlns:a16="http://schemas.microsoft.com/office/drawing/2014/main" id="{EC19C8E8-9DF1-C04D-9BEE-D2196DDEFC89}"/>
              </a:ext>
            </a:extLst>
          </p:cNvPr>
          <p:cNvPicPr>
            <a:picLocks noChangeAspect="1"/>
          </p:cNvPicPr>
          <p:nvPr/>
        </p:nvPicPr>
        <p:blipFill>
          <a:blip r:embed="rId2"/>
          <a:stretch>
            <a:fillRect/>
          </a:stretch>
        </p:blipFill>
        <p:spPr>
          <a:xfrm>
            <a:off x="10859631" y="6417873"/>
            <a:ext cx="1332369" cy="440127"/>
          </a:xfrm>
          <a:prstGeom prst="rect">
            <a:avLst/>
          </a:prstGeom>
        </p:spPr>
      </p:pic>
      <p:sp>
        <p:nvSpPr>
          <p:cNvPr id="2" name="Rectangle 1">
            <a:extLst>
              <a:ext uri="{FF2B5EF4-FFF2-40B4-BE49-F238E27FC236}">
                <a16:creationId xmlns:a16="http://schemas.microsoft.com/office/drawing/2014/main" id="{B9747CD2-91F6-4A6A-BD35-C00723459F92}"/>
              </a:ext>
            </a:extLst>
          </p:cNvPr>
          <p:cNvSpPr/>
          <p:nvPr/>
        </p:nvSpPr>
        <p:spPr bwMode="auto">
          <a:xfrm>
            <a:off x="468744" y="1830428"/>
            <a:ext cx="1443250" cy="37144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83" name="Rectangle 82">
            <a:extLst>
              <a:ext uri="{FF2B5EF4-FFF2-40B4-BE49-F238E27FC236}">
                <a16:creationId xmlns:a16="http://schemas.microsoft.com/office/drawing/2014/main" id="{163C8768-7E3C-4F2B-8DDE-12B4DC84BD48}"/>
              </a:ext>
            </a:extLst>
          </p:cNvPr>
          <p:cNvSpPr/>
          <p:nvPr/>
        </p:nvSpPr>
        <p:spPr bwMode="auto">
          <a:xfrm>
            <a:off x="471447" y="2686637"/>
            <a:ext cx="1443250" cy="37144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84" name="Rectangle 83">
            <a:extLst>
              <a:ext uri="{FF2B5EF4-FFF2-40B4-BE49-F238E27FC236}">
                <a16:creationId xmlns:a16="http://schemas.microsoft.com/office/drawing/2014/main" id="{CFAF6D00-840D-4806-8457-CCE80DDDA20B}"/>
              </a:ext>
            </a:extLst>
          </p:cNvPr>
          <p:cNvSpPr/>
          <p:nvPr/>
        </p:nvSpPr>
        <p:spPr bwMode="auto">
          <a:xfrm>
            <a:off x="10175416" y="1773696"/>
            <a:ext cx="1443250" cy="37144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85" name="Rectangle 84">
            <a:extLst>
              <a:ext uri="{FF2B5EF4-FFF2-40B4-BE49-F238E27FC236}">
                <a16:creationId xmlns:a16="http://schemas.microsoft.com/office/drawing/2014/main" id="{A92E552F-B338-4435-ADFA-DFB10ED34C64}"/>
              </a:ext>
            </a:extLst>
          </p:cNvPr>
          <p:cNvSpPr/>
          <p:nvPr/>
        </p:nvSpPr>
        <p:spPr bwMode="auto">
          <a:xfrm>
            <a:off x="10175416" y="2143977"/>
            <a:ext cx="1443250" cy="37144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87" name="Rectangle 86">
            <a:extLst>
              <a:ext uri="{FF2B5EF4-FFF2-40B4-BE49-F238E27FC236}">
                <a16:creationId xmlns:a16="http://schemas.microsoft.com/office/drawing/2014/main" id="{B97BD1BC-93EA-41D4-B3B5-D92F16F9D90A}"/>
              </a:ext>
            </a:extLst>
          </p:cNvPr>
          <p:cNvSpPr/>
          <p:nvPr/>
        </p:nvSpPr>
        <p:spPr bwMode="auto">
          <a:xfrm>
            <a:off x="10176632" y="3152169"/>
            <a:ext cx="1443250" cy="37144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88" name="Rectangle 87">
            <a:extLst>
              <a:ext uri="{FF2B5EF4-FFF2-40B4-BE49-F238E27FC236}">
                <a16:creationId xmlns:a16="http://schemas.microsoft.com/office/drawing/2014/main" id="{788D7D1A-1C7F-4AD8-A8F6-7791F5EF76CD}"/>
              </a:ext>
            </a:extLst>
          </p:cNvPr>
          <p:cNvSpPr/>
          <p:nvPr/>
        </p:nvSpPr>
        <p:spPr bwMode="auto">
          <a:xfrm>
            <a:off x="10111219" y="4143923"/>
            <a:ext cx="1443250" cy="280322"/>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89" name="Rectangle 88">
            <a:extLst>
              <a:ext uri="{FF2B5EF4-FFF2-40B4-BE49-F238E27FC236}">
                <a16:creationId xmlns:a16="http://schemas.microsoft.com/office/drawing/2014/main" id="{8B8C4D26-7171-425B-9442-FE37D072E466}"/>
              </a:ext>
            </a:extLst>
          </p:cNvPr>
          <p:cNvSpPr/>
          <p:nvPr/>
        </p:nvSpPr>
        <p:spPr bwMode="auto">
          <a:xfrm>
            <a:off x="10135989" y="4971948"/>
            <a:ext cx="1443250" cy="311280"/>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01" name="Rectangle 100">
            <a:extLst>
              <a:ext uri="{FF2B5EF4-FFF2-40B4-BE49-F238E27FC236}">
                <a16:creationId xmlns:a16="http://schemas.microsoft.com/office/drawing/2014/main" id="{00F1BC7E-C2DF-4777-8108-CB32A492E2C4}"/>
              </a:ext>
            </a:extLst>
          </p:cNvPr>
          <p:cNvSpPr/>
          <p:nvPr/>
        </p:nvSpPr>
        <p:spPr>
          <a:xfrm>
            <a:off x="8753667" y="2424988"/>
            <a:ext cx="408125" cy="258532"/>
          </a:xfrm>
          <a:prstGeom prst="rect">
            <a:avLst/>
          </a:prstGeom>
        </p:spPr>
        <p:txBody>
          <a:bodyPr wrap="none" lIns="0">
            <a:spAutoFit/>
          </a:bodyPr>
          <a:lstStyle/>
          <a:p>
            <a:pPr marL="0" marR="0" lvl="0" indent="0" algn="r"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UDR</a:t>
            </a:r>
          </a:p>
        </p:txBody>
      </p:sp>
      <p:sp>
        <p:nvSpPr>
          <p:cNvPr id="111" name="Rectangle 110">
            <a:extLst>
              <a:ext uri="{FF2B5EF4-FFF2-40B4-BE49-F238E27FC236}">
                <a16:creationId xmlns:a16="http://schemas.microsoft.com/office/drawing/2014/main" id="{6E9039C7-0C8C-47E7-B748-FF3F8B052273}"/>
              </a:ext>
            </a:extLst>
          </p:cNvPr>
          <p:cNvSpPr/>
          <p:nvPr/>
        </p:nvSpPr>
        <p:spPr>
          <a:xfrm>
            <a:off x="2499541" y="2384067"/>
            <a:ext cx="854593" cy="258532"/>
          </a:xfrm>
          <a:prstGeom prst="rect">
            <a:avLst/>
          </a:prstGeom>
        </p:spPr>
        <p:txBody>
          <a:bodyPr wrap="none" lIns="0">
            <a:spAutoFit/>
          </a:bodyPr>
          <a:lstStyle/>
          <a:p>
            <a:pPr marL="0" marR="0" lvl="0" indent="0" algn="r"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HA Port LB</a:t>
            </a:r>
          </a:p>
        </p:txBody>
      </p:sp>
      <p:sp>
        <p:nvSpPr>
          <p:cNvPr id="112" name="Rectangle 111">
            <a:extLst>
              <a:ext uri="{FF2B5EF4-FFF2-40B4-BE49-F238E27FC236}">
                <a16:creationId xmlns:a16="http://schemas.microsoft.com/office/drawing/2014/main" id="{762DC8CE-D115-4B65-87CF-396E5E804066}"/>
              </a:ext>
            </a:extLst>
          </p:cNvPr>
          <p:cNvSpPr/>
          <p:nvPr/>
        </p:nvSpPr>
        <p:spPr bwMode="auto">
          <a:xfrm>
            <a:off x="10135989" y="5279817"/>
            <a:ext cx="1443250" cy="271430"/>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1509160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6" presetClass="emph" presetSubtype="0" accel="100000" autoRev="1" fill="hold" nodeType="withEffect">
                                  <p:stCondLst>
                                    <p:cond delay="0"/>
                                  </p:stCondLst>
                                  <p:childTnLst>
                                    <p:animScale>
                                      <p:cBhvr>
                                        <p:cTn id="9" dur="250" fill="hold"/>
                                        <p:tgtEl>
                                          <p:spTgt spid="12"/>
                                        </p:tgtEl>
                                      </p:cBhvr>
                                      <p:by x="0" y="0"/>
                                    </p:animScale>
                                  </p:childTnLst>
                                </p:cTn>
                              </p:par>
                              <p:par>
                                <p:cTn id="10" presetID="6" presetClass="emph" presetSubtype="0" accel="100000" autoRev="1" fill="hold" nodeType="withEffect">
                                  <p:stCondLst>
                                    <p:cond delay="250"/>
                                  </p:stCondLst>
                                  <p:childTnLst>
                                    <p:animScale>
                                      <p:cBhvr>
                                        <p:cTn id="11" dur="250" fill="hold"/>
                                        <p:tgtEl>
                                          <p:spTgt spid="12"/>
                                        </p:tgtEl>
                                      </p:cBhvr>
                                      <p:by x="110000" y="110000"/>
                                    </p:animScale>
                                  </p:childTnLst>
                                </p:cTn>
                              </p:par>
                            </p:childTnLst>
                          </p:cTn>
                        </p:par>
                        <p:par>
                          <p:cTn id="12" fill="hold">
                            <p:stCondLst>
                              <p:cond delay="750"/>
                            </p:stCondLst>
                            <p:childTnLst>
                              <p:par>
                                <p:cTn id="13" presetID="10" presetClass="entr" presetSubtype="0" fill="hold" nodeType="afterEffect">
                                  <p:stCondLst>
                                    <p:cond delay="2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par>
                                <p:cTn id="16" presetID="10" presetClass="entr" presetSubtype="0"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50"/>
                                        <p:tgtEl>
                                          <p:spTgt spid="11"/>
                                        </p:tgtEl>
                                      </p:cBhvr>
                                    </p:animEffect>
                                  </p:childTnLst>
                                </p:cTn>
                              </p:par>
                              <p:par>
                                <p:cTn id="19" presetID="10" presetClass="entr" presetSubtype="0"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50"/>
                                        <p:tgtEl>
                                          <p:spTgt spid="9"/>
                                        </p:tgtEl>
                                      </p:cBhvr>
                                    </p:animEffect>
                                  </p:childTnLst>
                                </p:cTn>
                              </p:par>
                              <p:par>
                                <p:cTn id="22" presetID="10" presetClass="entr" presetSubtype="0" fill="hold" nodeType="withEffect">
                                  <p:stCondLst>
                                    <p:cond delay="25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50"/>
                                        <p:tgtEl>
                                          <p:spTgt spid="10"/>
                                        </p:tgtEl>
                                      </p:cBhvr>
                                    </p:animEffect>
                                  </p:childTnLst>
                                </p:cTn>
                              </p:par>
                              <p:par>
                                <p:cTn id="25" presetID="63" presetClass="path" presetSubtype="0" accel="50000" decel="50000" fill="hold" nodeType="withEffect">
                                  <p:stCondLst>
                                    <p:cond delay="0"/>
                                  </p:stCondLst>
                                  <p:childTnLst>
                                    <p:animMotion origin="layout" path="M 3.33333E-6 4.81481E-6 L 0.17057 4.81481E-6 " pathEditMode="relative" rAng="0" ptsTypes="AA">
                                      <p:cBhvr>
                                        <p:cTn id="26" dur="500" spd="-100000" fill="hold"/>
                                        <p:tgtEl>
                                          <p:spTgt spid="8"/>
                                        </p:tgtEl>
                                        <p:attrNameLst>
                                          <p:attrName>ppt_x</p:attrName>
                                          <p:attrName>ppt_y</p:attrName>
                                        </p:attrNameLst>
                                      </p:cBhvr>
                                      <p:rCtr x="8529" y="0"/>
                                    </p:animMotion>
                                  </p:childTnLst>
                                </p:cTn>
                              </p:par>
                              <p:par>
                                <p:cTn id="27" presetID="63" presetClass="path" presetSubtype="0" accel="50000" decel="50000" fill="hold" nodeType="withEffect">
                                  <p:stCondLst>
                                    <p:cond delay="0"/>
                                  </p:stCondLst>
                                  <p:childTnLst>
                                    <p:animMotion origin="layout" path="M 3.54167E-6 -3.7037E-6 L 0.17018 -3.7037E-6 " pathEditMode="relative" rAng="0" ptsTypes="AA">
                                      <p:cBhvr>
                                        <p:cTn id="28" dur="500" spd="-100000" fill="hold"/>
                                        <p:tgtEl>
                                          <p:spTgt spid="11"/>
                                        </p:tgtEl>
                                        <p:attrNameLst>
                                          <p:attrName>ppt_x</p:attrName>
                                          <p:attrName>ppt_y</p:attrName>
                                        </p:attrNameLst>
                                      </p:cBhvr>
                                      <p:rCtr x="8503" y="0"/>
                                    </p:animMotion>
                                  </p:childTnLst>
                                </p:cTn>
                              </p:par>
                              <p:par>
                                <p:cTn id="29" presetID="35" presetClass="path" presetSubtype="0" accel="50000" decel="50000" fill="hold" nodeType="withEffect">
                                  <p:stCondLst>
                                    <p:cond delay="0"/>
                                  </p:stCondLst>
                                  <p:childTnLst>
                                    <p:animMotion origin="layout" path="M -3.33333E-6 4.81481E-6 L -0.17005 4.81481E-6 " pathEditMode="relative" rAng="0" ptsTypes="AA">
                                      <p:cBhvr>
                                        <p:cTn id="30" dur="500" spd="-100000" fill="hold"/>
                                        <p:tgtEl>
                                          <p:spTgt spid="9"/>
                                        </p:tgtEl>
                                        <p:attrNameLst>
                                          <p:attrName>ppt_x</p:attrName>
                                          <p:attrName>ppt_y</p:attrName>
                                        </p:attrNameLst>
                                      </p:cBhvr>
                                      <p:rCtr x="-8503" y="0"/>
                                    </p:animMotion>
                                  </p:childTnLst>
                                </p:cTn>
                              </p:par>
                              <p:par>
                                <p:cTn id="31" presetID="35" presetClass="path" presetSubtype="0" accel="50000" decel="50000" fill="hold" nodeType="withEffect">
                                  <p:stCondLst>
                                    <p:cond delay="0"/>
                                  </p:stCondLst>
                                  <p:childTnLst>
                                    <p:animMotion origin="layout" path="M -3.125E-6 -3.7037E-6 L -0.17148 -3.7037E-6 " pathEditMode="relative" rAng="0" ptsTypes="AA">
                                      <p:cBhvr>
                                        <p:cTn id="32" dur="500" spd="-100000" fill="hold"/>
                                        <p:tgtEl>
                                          <p:spTgt spid="10"/>
                                        </p:tgtEl>
                                        <p:attrNameLst>
                                          <p:attrName>ppt_x</p:attrName>
                                          <p:attrName>ppt_y</p:attrName>
                                        </p:attrNameLst>
                                      </p:cBhvr>
                                      <p:rCtr x="-8581" y="0"/>
                                    </p:animMotion>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fade">
                                      <p:cBhvr>
                                        <p:cTn id="40" dur="500"/>
                                        <p:tgtEl>
                                          <p:spTgt spid="8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4"/>
                                        </p:tgtEl>
                                        <p:attrNameLst>
                                          <p:attrName>style.visibility</p:attrName>
                                        </p:attrNameLst>
                                      </p:cBhvr>
                                      <p:to>
                                        <p:strVal val="visible"/>
                                      </p:to>
                                    </p:set>
                                    <p:animEffect transition="in" filter="fade">
                                      <p:cBhvr>
                                        <p:cTn id="43" dur="500"/>
                                        <p:tgtEl>
                                          <p:spTgt spid="8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5"/>
                                        </p:tgtEl>
                                        <p:attrNameLst>
                                          <p:attrName>style.visibility</p:attrName>
                                        </p:attrNameLst>
                                      </p:cBhvr>
                                      <p:to>
                                        <p:strVal val="visible"/>
                                      </p:to>
                                    </p:set>
                                    <p:animEffect transition="in" filter="fade">
                                      <p:cBhvr>
                                        <p:cTn id="46" dur="500"/>
                                        <p:tgtEl>
                                          <p:spTgt spid="8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fade">
                                      <p:cBhvr>
                                        <p:cTn id="49" dur="500"/>
                                        <p:tgtEl>
                                          <p:spTgt spid="8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9"/>
                                        </p:tgtEl>
                                        <p:attrNameLst>
                                          <p:attrName>style.visibility</p:attrName>
                                        </p:attrNameLst>
                                      </p:cBhvr>
                                      <p:to>
                                        <p:strVal val="visible"/>
                                      </p:to>
                                    </p:set>
                                    <p:animEffect transition="in" filter="fade">
                                      <p:cBhvr>
                                        <p:cTn id="55" dur="500"/>
                                        <p:tgtEl>
                                          <p:spTgt spid="8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2"/>
                                        </p:tgtEl>
                                        <p:attrNameLst>
                                          <p:attrName>style.visibility</p:attrName>
                                        </p:attrNameLst>
                                      </p:cBhvr>
                                      <p:to>
                                        <p:strVal val="visible"/>
                                      </p:to>
                                    </p:set>
                                    <p:animEffect transition="in" filter="fade">
                                      <p:cBhvr>
                                        <p:cTn id="58" dur="500"/>
                                        <p:tgtEl>
                                          <p:spTgt spid="11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01"/>
                                        </p:tgtEl>
                                        <p:attrNameLst>
                                          <p:attrName>style.visibility</p:attrName>
                                        </p:attrNameLst>
                                      </p:cBhvr>
                                      <p:to>
                                        <p:strVal val="visible"/>
                                      </p:to>
                                    </p:set>
                                    <p:animEffect transition="in" filter="fade">
                                      <p:cBhvr>
                                        <p:cTn id="63" dur="500"/>
                                        <p:tgtEl>
                                          <p:spTgt spid="10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11"/>
                                        </p:tgtEl>
                                        <p:attrNameLst>
                                          <p:attrName>style.visibility</p:attrName>
                                        </p:attrNameLst>
                                      </p:cBhvr>
                                      <p:to>
                                        <p:strVal val="visible"/>
                                      </p:to>
                                    </p:set>
                                    <p:animEffect transition="in" filter="fade">
                                      <p:cBhvr>
                                        <p:cTn id="66"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3" grpId="0" animBg="1"/>
      <p:bldP spid="84" grpId="0" animBg="1"/>
      <p:bldP spid="85" grpId="0" animBg="1"/>
      <p:bldP spid="87" grpId="0" animBg="1"/>
      <p:bldP spid="88" grpId="0" animBg="1"/>
      <p:bldP spid="89" grpId="0" animBg="1"/>
      <p:bldP spid="101" grpId="0"/>
      <p:bldP spid="111" grpId="0"/>
      <p:bldP spid="1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Workshop Objective</a:t>
            </a:r>
          </a:p>
        </p:txBody>
      </p:sp>
      <p:pic>
        <p:nvPicPr>
          <p:cNvPr id="4" name="Picture 3">
            <a:extLst>
              <a:ext uri="{FF2B5EF4-FFF2-40B4-BE49-F238E27FC236}">
                <a16:creationId xmlns:a16="http://schemas.microsoft.com/office/drawing/2014/main" id="{46F7C331-6B21-467E-9221-6CE5F4C7F21F}"/>
              </a:ext>
            </a:extLst>
          </p:cNvPr>
          <p:cNvPicPr>
            <a:picLocks noChangeAspect="1"/>
          </p:cNvPicPr>
          <p:nvPr/>
        </p:nvPicPr>
        <p:blipFill>
          <a:blip r:embed="rId3"/>
          <a:stretch>
            <a:fillRect/>
          </a:stretch>
        </p:blipFill>
        <p:spPr>
          <a:xfrm>
            <a:off x="1604491" y="457200"/>
            <a:ext cx="8469901" cy="6408821"/>
          </a:xfrm>
          <a:prstGeom prst="rect">
            <a:avLst/>
          </a:prstGeom>
        </p:spPr>
      </p:pic>
    </p:spTree>
    <p:extLst>
      <p:ext uri="{BB962C8B-B14F-4D97-AF65-F5344CB8AC3E}">
        <p14:creationId xmlns:p14="http://schemas.microsoft.com/office/powerpoint/2010/main" val="28231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Step One – Create VNet</a:t>
            </a:r>
          </a:p>
        </p:txBody>
      </p:sp>
      <p:pic>
        <p:nvPicPr>
          <p:cNvPr id="4" name="Picture 3">
            <a:extLst>
              <a:ext uri="{FF2B5EF4-FFF2-40B4-BE49-F238E27FC236}">
                <a16:creationId xmlns:a16="http://schemas.microsoft.com/office/drawing/2014/main" id="{5396846F-395D-430C-8414-CBF3D7EB431C}"/>
              </a:ext>
            </a:extLst>
          </p:cNvPr>
          <p:cNvPicPr>
            <a:picLocks noChangeAspect="1"/>
          </p:cNvPicPr>
          <p:nvPr/>
        </p:nvPicPr>
        <p:blipFill>
          <a:blip r:embed="rId3"/>
          <a:stretch>
            <a:fillRect/>
          </a:stretch>
        </p:blipFill>
        <p:spPr>
          <a:xfrm>
            <a:off x="1564232" y="578600"/>
            <a:ext cx="8298859" cy="6279400"/>
          </a:xfrm>
          <a:prstGeom prst="rect">
            <a:avLst/>
          </a:prstGeom>
        </p:spPr>
      </p:pic>
    </p:spTree>
    <p:extLst>
      <p:ext uri="{BB962C8B-B14F-4D97-AF65-F5344CB8AC3E}">
        <p14:creationId xmlns:p14="http://schemas.microsoft.com/office/powerpoint/2010/main" val="326398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60CFC-3C5C-4BE0-89F2-3FE3B086ED19}"/>
              </a:ext>
            </a:extLst>
          </p:cNvPr>
          <p:cNvSpPr>
            <a:spLocks noGrp="1"/>
          </p:cNvSpPr>
          <p:nvPr>
            <p:ph type="title"/>
          </p:nvPr>
        </p:nvSpPr>
        <p:spPr>
          <a:xfrm>
            <a:off x="446703" y="222431"/>
            <a:ext cx="5508419" cy="618631"/>
          </a:xfrm>
        </p:spPr>
        <p:txBody>
          <a:bodyPr/>
          <a:lstStyle/>
          <a:p>
            <a:r>
              <a:rPr lang="en-US" sz="3600" dirty="0"/>
              <a:t>ExpressRoute</a:t>
            </a:r>
          </a:p>
        </p:txBody>
      </p:sp>
      <p:sp>
        <p:nvSpPr>
          <p:cNvPr id="13" name="Rectangle 50">
            <a:extLst>
              <a:ext uri="{FF2B5EF4-FFF2-40B4-BE49-F238E27FC236}">
                <a16:creationId xmlns:a16="http://schemas.microsoft.com/office/drawing/2014/main" id="{B396EF50-ABBD-46AB-A0C8-BBCDC3994F04}"/>
              </a:ext>
            </a:extLst>
          </p:cNvPr>
          <p:cNvSpPr/>
          <p:nvPr/>
        </p:nvSpPr>
        <p:spPr bwMode="auto">
          <a:xfrm>
            <a:off x="795955" y="6371516"/>
            <a:ext cx="799585" cy="320502"/>
          </a:xfrm>
          <a:prstGeom prst="rect">
            <a:avLst/>
          </a:prstGeom>
          <a:solidFill>
            <a:srgbClr val="00B0F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4" name="TextBox 52">
            <a:extLst>
              <a:ext uri="{FF2B5EF4-FFF2-40B4-BE49-F238E27FC236}">
                <a16:creationId xmlns:a16="http://schemas.microsoft.com/office/drawing/2014/main" id="{99E1EC1D-F68F-4727-B221-AD145C78D7D1}"/>
              </a:ext>
            </a:extLst>
          </p:cNvPr>
          <p:cNvSpPr txBox="1"/>
          <p:nvPr/>
        </p:nvSpPr>
        <p:spPr>
          <a:xfrm>
            <a:off x="1716611" y="6401879"/>
            <a:ext cx="3452612" cy="221599"/>
          </a:xfrm>
          <a:prstGeom prst="rect">
            <a:avLst/>
          </a:prstGeom>
          <a:noFill/>
          <a:ln>
            <a:noFill/>
          </a:ln>
        </p:spPr>
        <p:txBody>
          <a:bodyPr wrap="none" lIns="0" tIns="0" rIns="0" bIns="0" rtlCol="0">
            <a:spAutoFit/>
          </a:bodyPr>
          <a:lstStyle/>
          <a:p>
            <a:pPr marL="0" marR="0" lvl="0" indent="0" algn="l" defTabSz="685600" rtl="0" eaLnBrk="1" fontAlgn="auto" latinLnBrk="0" hangingPunct="1">
              <a:lnSpc>
                <a:spcPct val="90000"/>
              </a:lnSpc>
              <a:spcBef>
                <a:spcPct val="20000"/>
              </a:spcBef>
              <a:spcAft>
                <a:spcPts val="0"/>
              </a:spcAft>
              <a:buClrTx/>
              <a:buSzPct val="80000"/>
              <a:buFontTx/>
              <a:buNone/>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Azure Private Peering for Virtual Networks</a:t>
            </a:r>
          </a:p>
        </p:txBody>
      </p:sp>
      <p:sp>
        <p:nvSpPr>
          <p:cNvPr id="15" name="Rectangle 53">
            <a:extLst>
              <a:ext uri="{FF2B5EF4-FFF2-40B4-BE49-F238E27FC236}">
                <a16:creationId xmlns:a16="http://schemas.microsoft.com/office/drawing/2014/main" id="{953966A7-E0FD-4800-A6B0-188D98B1B477}"/>
              </a:ext>
            </a:extLst>
          </p:cNvPr>
          <p:cNvSpPr/>
          <p:nvPr/>
        </p:nvSpPr>
        <p:spPr bwMode="auto">
          <a:xfrm>
            <a:off x="799015" y="5679297"/>
            <a:ext cx="796525" cy="320502"/>
          </a:xfrm>
          <a:prstGeom prst="rect">
            <a:avLst/>
          </a:prstGeom>
          <a:solidFill>
            <a:srgbClr val="00B294"/>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6" name="TextBox 54">
            <a:extLst>
              <a:ext uri="{FF2B5EF4-FFF2-40B4-BE49-F238E27FC236}">
                <a16:creationId xmlns:a16="http://schemas.microsoft.com/office/drawing/2014/main" id="{6A5A3C33-538C-447D-AAAB-983C2B9C43B8}"/>
              </a:ext>
            </a:extLst>
          </p:cNvPr>
          <p:cNvSpPr txBox="1"/>
          <p:nvPr/>
        </p:nvSpPr>
        <p:spPr>
          <a:xfrm>
            <a:off x="1716611" y="5619480"/>
            <a:ext cx="4559143" cy="443198"/>
          </a:xfrm>
          <a:prstGeom prst="rect">
            <a:avLst/>
          </a:prstGeom>
          <a:noFill/>
          <a:ln>
            <a:noFill/>
          </a:ln>
        </p:spPr>
        <p:txBody>
          <a:bodyPr wrap="square" lIns="0" tIns="0" rIns="0" bIns="0" rtlCol="0">
            <a:spAutoFit/>
          </a:bodyPr>
          <a:lstStyle/>
          <a:p>
            <a:pPr marL="0" marR="0" lvl="0" indent="0" algn="l" defTabSz="685600" rtl="0" eaLnBrk="1" fontAlgn="auto" latinLnBrk="0" hangingPunct="1">
              <a:lnSpc>
                <a:spcPct val="90000"/>
              </a:lnSpc>
              <a:spcBef>
                <a:spcPct val="20000"/>
              </a:spcBef>
              <a:spcAft>
                <a:spcPts val="0"/>
              </a:spcAft>
              <a:buClrTx/>
              <a:buSzPct val="80000"/>
              <a:buFontTx/>
              <a:buNone/>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Microsoft Peering for Office 365, Dynamics 365, Azure public services (public IPs)</a:t>
            </a:r>
          </a:p>
        </p:txBody>
      </p:sp>
      <p:sp>
        <p:nvSpPr>
          <p:cNvPr id="22" name="Rectangle: Rounded Corners 21">
            <a:extLst>
              <a:ext uri="{FF2B5EF4-FFF2-40B4-BE49-F238E27FC236}">
                <a16:creationId xmlns:a16="http://schemas.microsoft.com/office/drawing/2014/main" id="{4F38E204-6F3A-4A8B-94AC-D1D983F06640}"/>
              </a:ext>
            </a:extLst>
          </p:cNvPr>
          <p:cNvSpPr/>
          <p:nvPr/>
        </p:nvSpPr>
        <p:spPr>
          <a:xfrm>
            <a:off x="446703" y="5400065"/>
            <a:ext cx="6150047" cy="1422961"/>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93C3C90B-6308-4858-B064-B4DAEF41A8D1}"/>
              </a:ext>
            </a:extLst>
          </p:cNvPr>
          <p:cNvSpPr txBox="1"/>
          <p:nvPr/>
        </p:nvSpPr>
        <p:spPr>
          <a:xfrm>
            <a:off x="275395" y="1095153"/>
            <a:ext cx="7388147" cy="1604504"/>
          </a:xfrm>
          <a:prstGeom prst="rect">
            <a:avLst/>
          </a:prstGeom>
          <a:noFill/>
        </p:spPr>
        <p:txBody>
          <a:bodyPr wrap="square" lIns="182857" tIns="146285" rIns="182857" bIns="146285" rtlCol="0">
            <a:noAutofit/>
          </a:bodyPr>
          <a:lstStyle/>
          <a:p>
            <a:pPr marL="0" marR="0" lvl="1" indent="0" algn="l" defTabSz="914367" rtl="0" eaLnBrk="1" fontAlgn="auto" latinLnBrk="0" hangingPunct="1">
              <a:lnSpc>
                <a:spcPct val="90000"/>
              </a:lnSpc>
              <a:spcBef>
                <a:spcPts val="1200"/>
              </a:spcBef>
              <a:spcAft>
                <a:spcPts val="0"/>
              </a:spcAft>
              <a:buClrTx/>
              <a:buSzPct val="90000"/>
              <a:buFontTx/>
              <a:buNone/>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Unified connectivity to Microsoft Cloud Services</a:t>
            </a:r>
          </a:p>
          <a:p>
            <a:pPr marL="0" marR="0" lvl="1" indent="0" algn="l" defTabSz="914367" rtl="0" eaLnBrk="1" fontAlgn="auto" latinLnBrk="0" hangingPunct="1">
              <a:lnSpc>
                <a:spcPct val="90000"/>
              </a:lnSpc>
              <a:spcBef>
                <a:spcPts val="1200"/>
              </a:spcBef>
              <a:spcAft>
                <a:spcPts val="0"/>
              </a:spcAft>
              <a:buClrTx/>
              <a:buSzPct val="90000"/>
              <a:buFontTx/>
              <a:buNone/>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Predictable performance</a:t>
            </a:r>
          </a:p>
          <a:p>
            <a:pPr marL="0" marR="0" lvl="1" indent="0" algn="l" defTabSz="914367" rtl="0" eaLnBrk="1" fontAlgn="auto" latinLnBrk="0" hangingPunct="1">
              <a:lnSpc>
                <a:spcPct val="90000"/>
              </a:lnSpc>
              <a:spcBef>
                <a:spcPts val="1200"/>
              </a:spcBef>
              <a:spcAft>
                <a:spcPts val="0"/>
              </a:spcAft>
              <a:buClrTx/>
              <a:buSzPct val="90000"/>
              <a:buFontTx/>
              <a:buNone/>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Enterprise-grade resiliency and with SLA for availability</a:t>
            </a:r>
          </a:p>
          <a:p>
            <a:pPr marL="0" marR="0" lvl="1" indent="0" algn="l" defTabSz="914367" rtl="0" eaLnBrk="1" fontAlgn="auto" latinLnBrk="0" hangingPunct="1">
              <a:lnSpc>
                <a:spcPct val="90000"/>
              </a:lnSpc>
              <a:spcBef>
                <a:spcPts val="1200"/>
              </a:spcBef>
              <a:spcAft>
                <a:spcPts val="0"/>
              </a:spcAft>
              <a:buClrTx/>
              <a:buSzPct val="90000"/>
              <a:buFontTx/>
              <a:buNone/>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Large and growing ExpressRoute partner ecosystem</a:t>
            </a:r>
          </a:p>
        </p:txBody>
      </p:sp>
      <p:sp>
        <p:nvSpPr>
          <p:cNvPr id="151" name="Rectangle 150">
            <a:extLst>
              <a:ext uri="{FF2B5EF4-FFF2-40B4-BE49-F238E27FC236}">
                <a16:creationId xmlns:a16="http://schemas.microsoft.com/office/drawing/2014/main" id="{064D5E52-4B6E-478A-B3FA-2D3847AF94BF}"/>
              </a:ext>
            </a:extLst>
          </p:cNvPr>
          <p:cNvSpPr/>
          <p:nvPr/>
        </p:nvSpPr>
        <p:spPr bwMode="auto">
          <a:xfrm>
            <a:off x="6117404" y="3568837"/>
            <a:ext cx="1048442" cy="1329595"/>
          </a:xfrm>
          <a:prstGeom prst="rect">
            <a:avLst/>
          </a:prstGeom>
          <a:solidFill>
            <a:srgbClr val="FFFFFF">
              <a:lumMod val="95000"/>
            </a:srgbClr>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46623" rIns="0" bIns="4662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52" name="Straight Connector 151">
            <a:extLst>
              <a:ext uri="{FF2B5EF4-FFF2-40B4-BE49-F238E27FC236}">
                <a16:creationId xmlns:a16="http://schemas.microsoft.com/office/drawing/2014/main" id="{43CCAD54-F5B1-4395-ACC3-C697393F0079}"/>
              </a:ext>
            </a:extLst>
          </p:cNvPr>
          <p:cNvCxnSpPr/>
          <p:nvPr/>
        </p:nvCxnSpPr>
        <p:spPr>
          <a:xfrm>
            <a:off x="4483704" y="3748439"/>
            <a:ext cx="1625997" cy="0"/>
          </a:xfrm>
          <a:prstGeom prst="line">
            <a:avLst/>
          </a:prstGeom>
          <a:noFill/>
          <a:ln w="28575" cap="flat" cmpd="sng" algn="ctr">
            <a:solidFill>
              <a:srgbClr val="00B294"/>
            </a:solidFill>
            <a:prstDash val="solid"/>
            <a:headEnd type="none"/>
            <a:tailEnd type="none"/>
          </a:ln>
          <a:effectLst/>
        </p:spPr>
      </p:cxnSp>
      <p:cxnSp>
        <p:nvCxnSpPr>
          <p:cNvPr id="153" name="Straight Connector 152">
            <a:extLst>
              <a:ext uri="{FF2B5EF4-FFF2-40B4-BE49-F238E27FC236}">
                <a16:creationId xmlns:a16="http://schemas.microsoft.com/office/drawing/2014/main" id="{BA32DF97-C547-4B1B-943D-7F391953D4D5}"/>
              </a:ext>
            </a:extLst>
          </p:cNvPr>
          <p:cNvCxnSpPr/>
          <p:nvPr/>
        </p:nvCxnSpPr>
        <p:spPr>
          <a:xfrm>
            <a:off x="4483704" y="4530417"/>
            <a:ext cx="1625997" cy="0"/>
          </a:xfrm>
          <a:prstGeom prst="line">
            <a:avLst/>
          </a:prstGeom>
          <a:noFill/>
          <a:ln w="28575" cap="flat" cmpd="sng" algn="ctr">
            <a:solidFill>
              <a:srgbClr val="00B294"/>
            </a:solidFill>
            <a:prstDash val="solid"/>
            <a:headEnd type="none"/>
            <a:tailEnd type="none"/>
          </a:ln>
          <a:effectLst/>
        </p:spPr>
      </p:cxnSp>
      <p:cxnSp>
        <p:nvCxnSpPr>
          <p:cNvPr id="154" name="Straight Connector 153">
            <a:extLst>
              <a:ext uri="{FF2B5EF4-FFF2-40B4-BE49-F238E27FC236}">
                <a16:creationId xmlns:a16="http://schemas.microsoft.com/office/drawing/2014/main" id="{137647C4-B4BA-44D2-8FB5-84E296DAE4AE}"/>
              </a:ext>
            </a:extLst>
          </p:cNvPr>
          <p:cNvCxnSpPr/>
          <p:nvPr/>
        </p:nvCxnSpPr>
        <p:spPr>
          <a:xfrm>
            <a:off x="4483704" y="3962862"/>
            <a:ext cx="1625997" cy="0"/>
          </a:xfrm>
          <a:prstGeom prst="line">
            <a:avLst/>
          </a:prstGeom>
          <a:noFill/>
          <a:ln w="28575" cap="flat" cmpd="sng" algn="ctr">
            <a:solidFill>
              <a:srgbClr val="0078D7"/>
            </a:solidFill>
            <a:prstDash val="solid"/>
            <a:headEnd type="none"/>
            <a:tailEnd type="none"/>
          </a:ln>
          <a:effectLst/>
        </p:spPr>
      </p:cxnSp>
      <p:cxnSp>
        <p:nvCxnSpPr>
          <p:cNvPr id="155" name="Straight Connector 154">
            <a:extLst>
              <a:ext uri="{FF2B5EF4-FFF2-40B4-BE49-F238E27FC236}">
                <a16:creationId xmlns:a16="http://schemas.microsoft.com/office/drawing/2014/main" id="{7BD5719A-18BB-43BD-8641-8B3F85E033B3}"/>
              </a:ext>
            </a:extLst>
          </p:cNvPr>
          <p:cNvCxnSpPr/>
          <p:nvPr/>
        </p:nvCxnSpPr>
        <p:spPr>
          <a:xfrm>
            <a:off x="4483704" y="4724861"/>
            <a:ext cx="1625997" cy="0"/>
          </a:xfrm>
          <a:prstGeom prst="line">
            <a:avLst/>
          </a:prstGeom>
          <a:noFill/>
          <a:ln w="28575" cap="flat" cmpd="sng" algn="ctr">
            <a:solidFill>
              <a:srgbClr val="0078D7"/>
            </a:solidFill>
            <a:prstDash val="solid"/>
            <a:headEnd type="none"/>
            <a:tailEnd type="none"/>
          </a:ln>
          <a:effectLst/>
        </p:spPr>
      </p:cxnSp>
      <p:sp>
        <p:nvSpPr>
          <p:cNvPr id="156" name="TextBox 52">
            <a:extLst>
              <a:ext uri="{FF2B5EF4-FFF2-40B4-BE49-F238E27FC236}">
                <a16:creationId xmlns:a16="http://schemas.microsoft.com/office/drawing/2014/main" id="{A5B455AE-F3F1-491C-BE79-B0E7EDBF4D2E}"/>
              </a:ext>
            </a:extLst>
          </p:cNvPr>
          <p:cNvSpPr txBox="1"/>
          <p:nvPr/>
        </p:nvSpPr>
        <p:spPr>
          <a:xfrm>
            <a:off x="7540567" y="1957202"/>
            <a:ext cx="2687584" cy="387798"/>
          </a:xfrm>
          <a:prstGeom prst="rect">
            <a:avLst/>
          </a:prstGeom>
          <a:noFill/>
          <a:ln>
            <a:noFill/>
          </a:ln>
        </p:spPr>
        <p:txBody>
          <a:bodyPr wrap="square" lIns="0" tIns="0" rIns="0" bIns="0" rtlCol="0">
            <a:spAutoFit/>
          </a:bodyPr>
          <a:lstStyle/>
          <a:p>
            <a:pPr algn="ctr" defTabSz="672078">
              <a:lnSpc>
                <a:spcPct val="90000"/>
              </a:lnSpc>
              <a:spcBef>
                <a:spcPct val="20000"/>
              </a:spcBef>
              <a:buSzPct val="80000"/>
              <a:defRPr/>
            </a:pPr>
            <a:r>
              <a:rPr lang="en-US" sz="1400">
                <a:solidFill>
                  <a:srgbClr val="353535"/>
                </a:solidFill>
                <a:ea typeface="ＭＳ Ｐゴシック" charset="0"/>
                <a:cs typeface="Segoe UI" panose="020B0502040204020203" pitchFamily="34" charset="0"/>
              </a:rPr>
              <a:t>Microsoft Peering for Office 365, Dynamics 365, Azure Public IPs</a:t>
            </a:r>
          </a:p>
        </p:txBody>
      </p:sp>
      <p:sp>
        <p:nvSpPr>
          <p:cNvPr id="157" name="Rectangle 156">
            <a:extLst>
              <a:ext uri="{FF2B5EF4-FFF2-40B4-BE49-F238E27FC236}">
                <a16:creationId xmlns:a16="http://schemas.microsoft.com/office/drawing/2014/main" id="{DD81E399-F8D7-47D5-9A0B-B5005F474AC4}"/>
              </a:ext>
            </a:extLst>
          </p:cNvPr>
          <p:cNvSpPr/>
          <p:nvPr/>
        </p:nvSpPr>
        <p:spPr bwMode="auto">
          <a:xfrm>
            <a:off x="2191097" y="3568838"/>
            <a:ext cx="1048442" cy="1329595"/>
          </a:xfrm>
          <a:prstGeom prst="rect">
            <a:avLst/>
          </a:prstGeom>
          <a:solidFill>
            <a:srgbClr val="FFFFFF">
              <a:lumMod val="95000"/>
            </a:srgbClr>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46623" rIns="0" bIns="4662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8" name="TextBox 157">
            <a:extLst>
              <a:ext uri="{FF2B5EF4-FFF2-40B4-BE49-F238E27FC236}">
                <a16:creationId xmlns:a16="http://schemas.microsoft.com/office/drawing/2014/main" id="{1C727A9D-85BE-412F-AE45-DC99E9B350C3}"/>
              </a:ext>
            </a:extLst>
          </p:cNvPr>
          <p:cNvSpPr txBox="1"/>
          <p:nvPr/>
        </p:nvSpPr>
        <p:spPr>
          <a:xfrm>
            <a:off x="2060176" y="3525221"/>
            <a:ext cx="1309816"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rgbClr val="2F2F2F"/>
                    </a:gs>
                    <a:gs pos="30000">
                      <a:srgbClr val="2F2F2F"/>
                    </a:gs>
                  </a:gsLst>
                  <a:lin ang="5400000" scaled="0"/>
                </a:gradFill>
                <a:effectLst/>
                <a:uLnTx/>
                <a:uFillTx/>
              </a:rPr>
              <a:t>Customer’s Network</a:t>
            </a:r>
          </a:p>
        </p:txBody>
      </p:sp>
      <p:sp>
        <p:nvSpPr>
          <p:cNvPr id="159" name="Rectangle 158">
            <a:extLst>
              <a:ext uri="{FF2B5EF4-FFF2-40B4-BE49-F238E27FC236}">
                <a16:creationId xmlns:a16="http://schemas.microsoft.com/office/drawing/2014/main" id="{DB40A258-676E-40AB-8320-42CA40985748}"/>
              </a:ext>
            </a:extLst>
          </p:cNvPr>
          <p:cNvSpPr/>
          <p:nvPr/>
        </p:nvSpPr>
        <p:spPr bwMode="auto">
          <a:xfrm>
            <a:off x="3465453" y="3571723"/>
            <a:ext cx="1048442" cy="1329595"/>
          </a:xfrm>
          <a:prstGeom prst="rect">
            <a:avLst/>
          </a:prstGeom>
          <a:solidFill>
            <a:srgbClr val="FFFFFF">
              <a:lumMod val="95000"/>
            </a:srgbClr>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46623" rIns="0" bIns="4662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0" name="TextBox 159">
            <a:extLst>
              <a:ext uri="{FF2B5EF4-FFF2-40B4-BE49-F238E27FC236}">
                <a16:creationId xmlns:a16="http://schemas.microsoft.com/office/drawing/2014/main" id="{830BED2B-4756-48B8-9C20-0089088F65BD}"/>
              </a:ext>
            </a:extLst>
          </p:cNvPr>
          <p:cNvSpPr txBox="1"/>
          <p:nvPr/>
        </p:nvSpPr>
        <p:spPr>
          <a:xfrm>
            <a:off x="3334532" y="3910600"/>
            <a:ext cx="1309816"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rgbClr val="2F2F2F"/>
                    </a:gs>
                    <a:gs pos="30000">
                      <a:srgbClr val="2F2F2F"/>
                    </a:gs>
                  </a:gsLst>
                  <a:lin ang="5400000" scaled="0"/>
                </a:gradFill>
                <a:effectLst/>
                <a:uLnTx/>
                <a:uFillTx/>
              </a:rPr>
              <a:t>Partner</a:t>
            </a:r>
            <a:br>
              <a:rPr kumimoji="0" lang="en-US" sz="1400" b="0" i="0" u="none" strike="noStrike" kern="0" cap="none" spc="0" normalizeH="0" baseline="0" noProof="0">
                <a:ln>
                  <a:noFill/>
                </a:ln>
                <a:gradFill>
                  <a:gsLst>
                    <a:gs pos="2917">
                      <a:srgbClr val="2F2F2F"/>
                    </a:gs>
                    <a:gs pos="30000">
                      <a:srgbClr val="2F2F2F"/>
                    </a:gs>
                  </a:gsLst>
                  <a:lin ang="5400000" scaled="0"/>
                </a:gradFill>
                <a:effectLst/>
                <a:uLnTx/>
                <a:uFillTx/>
              </a:rPr>
            </a:br>
            <a:r>
              <a:rPr kumimoji="0" lang="en-US" sz="1400" b="0" i="0" u="none" strike="noStrike" kern="0" cap="none" spc="0" normalizeH="0" baseline="0" noProof="0">
                <a:ln>
                  <a:noFill/>
                </a:ln>
                <a:gradFill>
                  <a:gsLst>
                    <a:gs pos="2917">
                      <a:srgbClr val="2F2F2F"/>
                    </a:gs>
                    <a:gs pos="30000">
                      <a:srgbClr val="2F2F2F"/>
                    </a:gs>
                  </a:gsLst>
                  <a:lin ang="5400000" scaled="0"/>
                </a:gradFill>
                <a:effectLst/>
                <a:uLnTx/>
                <a:uFillTx/>
              </a:rPr>
              <a:t>Edge</a:t>
            </a:r>
          </a:p>
        </p:txBody>
      </p:sp>
      <p:sp>
        <p:nvSpPr>
          <p:cNvPr id="161" name="Rectangle 160">
            <a:extLst>
              <a:ext uri="{FF2B5EF4-FFF2-40B4-BE49-F238E27FC236}">
                <a16:creationId xmlns:a16="http://schemas.microsoft.com/office/drawing/2014/main" id="{9FF747BB-4285-473C-B688-04216E429E33}"/>
              </a:ext>
            </a:extLst>
          </p:cNvPr>
          <p:cNvSpPr/>
          <p:nvPr/>
        </p:nvSpPr>
        <p:spPr bwMode="auto">
          <a:xfrm>
            <a:off x="4699106" y="3582432"/>
            <a:ext cx="1229719" cy="525897"/>
          </a:xfrm>
          <a:prstGeom prst="rect">
            <a:avLst/>
          </a:prstGeom>
          <a:solidFill>
            <a:srgbClr val="FFFFFF">
              <a:lumMod val="85000"/>
            </a:srgbClr>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46623" rIns="0" bIns="4662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Semilight"/>
                <a:ea typeface="+mn-ea"/>
                <a:cs typeface="+mn-cs"/>
              </a:rPr>
              <a:t>Primary Connection</a:t>
            </a:r>
          </a:p>
        </p:txBody>
      </p:sp>
      <p:sp>
        <p:nvSpPr>
          <p:cNvPr id="162" name="Rectangle 161">
            <a:extLst>
              <a:ext uri="{FF2B5EF4-FFF2-40B4-BE49-F238E27FC236}">
                <a16:creationId xmlns:a16="http://schemas.microsoft.com/office/drawing/2014/main" id="{101EA9F0-5164-477D-9940-191CD9AB4D2A}"/>
              </a:ext>
            </a:extLst>
          </p:cNvPr>
          <p:cNvSpPr/>
          <p:nvPr/>
        </p:nvSpPr>
        <p:spPr bwMode="auto">
          <a:xfrm>
            <a:off x="4699105" y="4378730"/>
            <a:ext cx="1229719" cy="525897"/>
          </a:xfrm>
          <a:prstGeom prst="rect">
            <a:avLst/>
          </a:prstGeom>
          <a:solidFill>
            <a:srgbClr val="FFFFFF">
              <a:lumMod val="85000"/>
            </a:srgbClr>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46623" rIns="0" bIns="4662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Semilight"/>
                <a:ea typeface="+mn-ea"/>
                <a:cs typeface="+mn-cs"/>
              </a:rPr>
              <a:t>Primary Connection</a:t>
            </a:r>
          </a:p>
        </p:txBody>
      </p:sp>
      <p:sp>
        <p:nvSpPr>
          <p:cNvPr id="163" name="TextBox 162">
            <a:extLst>
              <a:ext uri="{FF2B5EF4-FFF2-40B4-BE49-F238E27FC236}">
                <a16:creationId xmlns:a16="http://schemas.microsoft.com/office/drawing/2014/main" id="{DD3EE5F3-BB72-4C16-ABB6-18FF6B89FA23}"/>
              </a:ext>
            </a:extLst>
          </p:cNvPr>
          <p:cNvSpPr txBox="1"/>
          <p:nvPr/>
        </p:nvSpPr>
        <p:spPr>
          <a:xfrm>
            <a:off x="6030636" y="3918720"/>
            <a:ext cx="1230313"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rgbClr val="2F2F2F"/>
                    </a:gs>
                    <a:gs pos="30000">
                      <a:srgbClr val="2F2F2F"/>
                    </a:gs>
                  </a:gsLst>
                  <a:lin ang="5400000" scaled="0"/>
                </a:gradFill>
                <a:effectLst/>
                <a:uLnTx/>
                <a:uFillTx/>
              </a:rPr>
              <a:t>Microsoft Edge</a:t>
            </a:r>
          </a:p>
        </p:txBody>
      </p:sp>
      <p:sp>
        <p:nvSpPr>
          <p:cNvPr id="164" name="Rectangle 163">
            <a:extLst>
              <a:ext uri="{FF2B5EF4-FFF2-40B4-BE49-F238E27FC236}">
                <a16:creationId xmlns:a16="http://schemas.microsoft.com/office/drawing/2014/main" id="{93471BA3-7975-4887-8C45-5598C6747367}"/>
              </a:ext>
            </a:extLst>
          </p:cNvPr>
          <p:cNvSpPr/>
          <p:nvPr/>
        </p:nvSpPr>
        <p:spPr bwMode="auto">
          <a:xfrm>
            <a:off x="7540566" y="2572951"/>
            <a:ext cx="2687585" cy="1329595"/>
          </a:xfrm>
          <a:prstGeom prst="rect">
            <a:avLst/>
          </a:prstGeom>
          <a:solidFill>
            <a:srgbClr val="FFFFFF">
              <a:lumMod val="95000"/>
            </a:srgbClr>
          </a:solidFill>
          <a:ln w="28575" cap="flat" cmpd="sng" algn="ctr">
            <a:solidFill>
              <a:srgbClr val="00B294"/>
            </a:solidFill>
            <a:prstDash val="sysDash"/>
            <a:headEnd type="none" w="med" len="med"/>
            <a:tailEnd type="none" w="med" len="med"/>
          </a:ln>
          <a:effectLst/>
          <a:sp3d>
            <a:bevelT/>
          </a:sp3d>
        </p:spPr>
        <p:txBody>
          <a:bodyPr vert="horz" wrap="square" lIns="0" tIns="46623" rIns="0" bIns="4662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5" name="Rectangle 164">
            <a:extLst>
              <a:ext uri="{FF2B5EF4-FFF2-40B4-BE49-F238E27FC236}">
                <a16:creationId xmlns:a16="http://schemas.microsoft.com/office/drawing/2014/main" id="{6B758E72-4E1B-4F26-8CC6-9702958D0215}"/>
              </a:ext>
            </a:extLst>
          </p:cNvPr>
          <p:cNvSpPr/>
          <p:nvPr/>
        </p:nvSpPr>
        <p:spPr bwMode="auto">
          <a:xfrm>
            <a:off x="7545662" y="4670204"/>
            <a:ext cx="2687585" cy="1329595"/>
          </a:xfrm>
          <a:prstGeom prst="rect">
            <a:avLst/>
          </a:prstGeom>
          <a:solidFill>
            <a:srgbClr val="FFFFFF">
              <a:lumMod val="95000"/>
            </a:srgbClr>
          </a:solidFill>
          <a:ln w="28575" cap="flat" cmpd="sng" algn="ctr">
            <a:solidFill>
              <a:srgbClr val="0078D7"/>
            </a:solidFill>
            <a:prstDash val="sysDash"/>
            <a:headEnd type="none" w="med" len="med"/>
            <a:tailEnd type="none" w="med" len="med"/>
          </a:ln>
          <a:effectLst/>
          <a:sp3d>
            <a:bevelT/>
          </a:sp3d>
        </p:spPr>
        <p:txBody>
          <a:bodyPr vert="horz" wrap="square" lIns="0" tIns="46623" rIns="0" bIns="4662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6" name="TextBox 52">
            <a:extLst>
              <a:ext uri="{FF2B5EF4-FFF2-40B4-BE49-F238E27FC236}">
                <a16:creationId xmlns:a16="http://schemas.microsoft.com/office/drawing/2014/main" id="{1272C40C-24F3-4223-BDDC-B91BC155C3E7}"/>
              </a:ext>
            </a:extLst>
          </p:cNvPr>
          <p:cNvSpPr txBox="1"/>
          <p:nvPr/>
        </p:nvSpPr>
        <p:spPr>
          <a:xfrm>
            <a:off x="7540566" y="6135036"/>
            <a:ext cx="2687584" cy="387798"/>
          </a:xfrm>
          <a:prstGeom prst="rect">
            <a:avLst/>
          </a:prstGeom>
          <a:noFill/>
          <a:ln>
            <a:noFill/>
          </a:ln>
        </p:spPr>
        <p:txBody>
          <a:bodyPr wrap="square" lIns="0" tIns="0" rIns="0" bIns="0" rtlCol="0">
            <a:spAutoFit/>
          </a:bodyPr>
          <a:lstStyle/>
          <a:p>
            <a:pPr algn="ctr" defTabSz="672078">
              <a:lnSpc>
                <a:spcPct val="90000"/>
              </a:lnSpc>
              <a:spcBef>
                <a:spcPct val="20000"/>
              </a:spcBef>
              <a:buSzPct val="80000"/>
              <a:defRPr/>
            </a:pPr>
            <a:r>
              <a:rPr lang="en-US" sz="1400">
                <a:solidFill>
                  <a:srgbClr val="353535"/>
                </a:solidFill>
                <a:ea typeface="ＭＳ Ｐゴシック" charset="0"/>
                <a:cs typeface="Segoe UI" panose="020B0502040204020203" pitchFamily="34" charset="0"/>
              </a:rPr>
              <a:t>Azure Private Peering for </a:t>
            </a:r>
            <a:br>
              <a:rPr lang="en-US" sz="1400">
                <a:solidFill>
                  <a:srgbClr val="353535"/>
                </a:solidFill>
                <a:ea typeface="ＭＳ Ｐゴシック" charset="0"/>
                <a:cs typeface="Segoe UI" panose="020B0502040204020203" pitchFamily="34" charset="0"/>
              </a:rPr>
            </a:br>
            <a:r>
              <a:rPr lang="en-US" sz="1400">
                <a:solidFill>
                  <a:srgbClr val="353535"/>
                </a:solidFill>
                <a:ea typeface="ＭＳ Ｐゴシック" charset="0"/>
                <a:cs typeface="Segoe UI" panose="020B0502040204020203" pitchFamily="34" charset="0"/>
              </a:rPr>
              <a:t>Virtual Networks</a:t>
            </a:r>
          </a:p>
        </p:txBody>
      </p:sp>
      <p:cxnSp>
        <p:nvCxnSpPr>
          <p:cNvPr id="167" name="Connector: Elbow 166">
            <a:extLst>
              <a:ext uri="{FF2B5EF4-FFF2-40B4-BE49-F238E27FC236}">
                <a16:creationId xmlns:a16="http://schemas.microsoft.com/office/drawing/2014/main" id="{D2F9F7EE-C909-4A04-BA91-CC3284672D69}"/>
              </a:ext>
            </a:extLst>
          </p:cNvPr>
          <p:cNvCxnSpPr>
            <a:cxnSpLocks/>
            <a:stCxn id="151" idx="0"/>
          </p:cNvCxnSpPr>
          <p:nvPr/>
        </p:nvCxnSpPr>
        <p:spPr>
          <a:xfrm rot="5400000" flipH="1" flipV="1">
            <a:off x="6903047" y="2925701"/>
            <a:ext cx="381714" cy="904558"/>
          </a:xfrm>
          <a:prstGeom prst="bentConnector2">
            <a:avLst/>
          </a:prstGeom>
          <a:noFill/>
          <a:ln w="28575" cap="flat" cmpd="sng" algn="ctr">
            <a:solidFill>
              <a:srgbClr val="00B294"/>
            </a:solidFill>
            <a:prstDash val="solid"/>
            <a:headEnd type="none"/>
            <a:tailEnd type="triangle"/>
          </a:ln>
          <a:effectLst/>
        </p:spPr>
      </p:cxnSp>
      <p:cxnSp>
        <p:nvCxnSpPr>
          <p:cNvPr id="168" name="Connector: Elbow 167">
            <a:extLst>
              <a:ext uri="{FF2B5EF4-FFF2-40B4-BE49-F238E27FC236}">
                <a16:creationId xmlns:a16="http://schemas.microsoft.com/office/drawing/2014/main" id="{8F442243-64EB-4CAE-8104-764E84A27ADB}"/>
              </a:ext>
            </a:extLst>
          </p:cNvPr>
          <p:cNvCxnSpPr>
            <a:cxnSpLocks/>
            <a:stCxn id="151" idx="2"/>
            <a:endCxn id="165" idx="1"/>
          </p:cNvCxnSpPr>
          <p:nvPr/>
        </p:nvCxnSpPr>
        <p:spPr>
          <a:xfrm rot="16200000" flipH="1">
            <a:off x="6875358" y="4664698"/>
            <a:ext cx="436570" cy="904037"/>
          </a:xfrm>
          <a:prstGeom prst="bentConnector2">
            <a:avLst/>
          </a:prstGeom>
          <a:noFill/>
          <a:ln w="28575" cap="flat" cmpd="sng" algn="ctr">
            <a:solidFill>
              <a:srgbClr val="0078D7"/>
            </a:solidFill>
            <a:prstDash val="solid"/>
            <a:headEnd type="none"/>
            <a:tailEnd type="triangle"/>
          </a:ln>
          <a:effectLst/>
        </p:spPr>
      </p:cxnSp>
      <p:sp>
        <p:nvSpPr>
          <p:cNvPr id="169" name="TextBox 168">
            <a:extLst>
              <a:ext uri="{FF2B5EF4-FFF2-40B4-BE49-F238E27FC236}">
                <a16:creationId xmlns:a16="http://schemas.microsoft.com/office/drawing/2014/main" id="{AAAF1964-07F0-4F5B-B1D2-3226B1529F0E}"/>
              </a:ext>
            </a:extLst>
          </p:cNvPr>
          <p:cNvSpPr txBox="1"/>
          <p:nvPr/>
        </p:nvSpPr>
        <p:spPr>
          <a:xfrm>
            <a:off x="4524404" y="2882226"/>
            <a:ext cx="1662443" cy="738664"/>
          </a:xfrm>
          <a:prstGeom prst="rect">
            <a:avLst/>
          </a:prstGeom>
          <a:noFill/>
        </p:spPr>
        <p:txBody>
          <a:bodyPr wrap="none" lIns="182880" tIns="146304" rIns="182880" bIns="146304" rtlCol="0">
            <a:spAutoFit/>
          </a:bodyPr>
          <a:lstStyle/>
          <a:p>
            <a:pPr algn="ctr" defTabSz="914400">
              <a:lnSpc>
                <a:spcPct val="90000"/>
              </a:lnSpc>
              <a:spcAft>
                <a:spcPts val="600"/>
              </a:spcAft>
              <a:defRPr/>
            </a:pPr>
            <a:r>
              <a:rPr lang="en-US" sz="1600">
                <a:solidFill>
                  <a:srgbClr val="002050"/>
                </a:solidFill>
                <a:latin typeface="Segoe UI Semibold" panose="020B0702040204020203" pitchFamily="34" charset="0"/>
                <a:cs typeface="Segoe UI Semibold" panose="020B0702040204020203" pitchFamily="34" charset="0"/>
              </a:rPr>
              <a:t>ExpressRoute </a:t>
            </a:r>
            <a:br>
              <a:rPr lang="en-US" sz="1600">
                <a:solidFill>
                  <a:srgbClr val="002050"/>
                </a:solidFill>
                <a:latin typeface="Segoe UI Semibold" panose="020B0702040204020203" pitchFamily="34" charset="0"/>
                <a:cs typeface="Segoe UI Semibold" panose="020B0702040204020203" pitchFamily="34" charset="0"/>
              </a:rPr>
            </a:br>
            <a:r>
              <a:rPr lang="en-US" sz="1600">
                <a:solidFill>
                  <a:srgbClr val="002050"/>
                </a:solidFill>
                <a:latin typeface="Segoe UI Semibold" panose="020B0702040204020203" pitchFamily="34" charset="0"/>
                <a:cs typeface="Segoe UI Semibold" panose="020B0702040204020203" pitchFamily="34" charset="0"/>
              </a:rPr>
              <a:t>Circuit</a:t>
            </a:r>
          </a:p>
        </p:txBody>
      </p:sp>
      <p:sp>
        <p:nvSpPr>
          <p:cNvPr id="170" name="cloud" title="Icon of a cloud">
            <a:extLst>
              <a:ext uri="{FF2B5EF4-FFF2-40B4-BE49-F238E27FC236}">
                <a16:creationId xmlns:a16="http://schemas.microsoft.com/office/drawing/2014/main" id="{80A5FED1-1D6F-4C8C-9CD2-A2DF8870DC84}"/>
              </a:ext>
            </a:extLst>
          </p:cNvPr>
          <p:cNvSpPr>
            <a:spLocks noChangeAspect="1"/>
          </p:cNvSpPr>
          <p:nvPr/>
        </p:nvSpPr>
        <p:spPr bwMode="auto">
          <a:xfrm>
            <a:off x="1972540" y="3351518"/>
            <a:ext cx="476833" cy="30378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lumMod val="95000"/>
            </a:srgbClr>
          </a:solidFill>
          <a:ln w="15875" cap="sq">
            <a:solidFill>
              <a:srgbClr val="00205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171" name="monitor">
            <a:extLst>
              <a:ext uri="{FF2B5EF4-FFF2-40B4-BE49-F238E27FC236}">
                <a16:creationId xmlns:a16="http://schemas.microsoft.com/office/drawing/2014/main" id="{8160FE30-27DA-4853-9F18-46671659187A}"/>
              </a:ext>
            </a:extLst>
          </p:cNvPr>
          <p:cNvSpPr>
            <a:spLocks noChangeAspect="1" noEditPoints="1"/>
          </p:cNvSpPr>
          <p:nvPr/>
        </p:nvSpPr>
        <p:spPr bwMode="auto">
          <a:xfrm>
            <a:off x="2536583" y="4244637"/>
            <a:ext cx="338878" cy="25971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lumMod val="95000"/>
            </a:srgbClr>
          </a:solidFill>
          <a:ln w="15875" cap="sq">
            <a:solidFill>
              <a:srgbClr val="002050"/>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cs typeface="Segoe UI Semibold" panose="020B0702040204020203" pitchFamily="34" charset="0"/>
            </a:endParaRPr>
          </a:p>
        </p:txBody>
      </p:sp>
      <p:sp>
        <p:nvSpPr>
          <p:cNvPr id="172" name="monitor">
            <a:extLst>
              <a:ext uri="{FF2B5EF4-FFF2-40B4-BE49-F238E27FC236}">
                <a16:creationId xmlns:a16="http://schemas.microsoft.com/office/drawing/2014/main" id="{009B4201-620E-4CD5-BC6A-C79856E4313F}"/>
              </a:ext>
            </a:extLst>
          </p:cNvPr>
          <p:cNvSpPr>
            <a:spLocks noChangeAspect="1" noEditPoints="1"/>
          </p:cNvSpPr>
          <p:nvPr/>
        </p:nvSpPr>
        <p:spPr bwMode="auto">
          <a:xfrm>
            <a:off x="2786889" y="4423602"/>
            <a:ext cx="338878" cy="25971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lumMod val="95000"/>
            </a:srgbClr>
          </a:solidFill>
          <a:ln w="15875" cap="sq">
            <a:solidFill>
              <a:srgbClr val="002050"/>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cs typeface="Segoe UI Semibold" panose="020B0702040204020203" pitchFamily="34" charset="0"/>
            </a:endParaRPr>
          </a:p>
        </p:txBody>
      </p:sp>
      <p:sp>
        <p:nvSpPr>
          <p:cNvPr id="173" name="monitor">
            <a:extLst>
              <a:ext uri="{FF2B5EF4-FFF2-40B4-BE49-F238E27FC236}">
                <a16:creationId xmlns:a16="http://schemas.microsoft.com/office/drawing/2014/main" id="{160DA18F-BF16-4621-95CD-0CF454B0C4CE}"/>
              </a:ext>
            </a:extLst>
          </p:cNvPr>
          <p:cNvSpPr>
            <a:spLocks noChangeAspect="1" noEditPoints="1"/>
          </p:cNvSpPr>
          <p:nvPr/>
        </p:nvSpPr>
        <p:spPr bwMode="auto">
          <a:xfrm>
            <a:off x="2297831" y="4441678"/>
            <a:ext cx="338878" cy="25971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lumMod val="95000"/>
            </a:srgbClr>
          </a:solidFill>
          <a:ln w="15875" cap="sq">
            <a:solidFill>
              <a:srgbClr val="002050"/>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cs typeface="Segoe UI Semibold" panose="020B0702040204020203" pitchFamily="34" charset="0"/>
            </a:endParaRPr>
          </a:p>
        </p:txBody>
      </p:sp>
      <p:cxnSp>
        <p:nvCxnSpPr>
          <p:cNvPr id="174" name="Straight Connector 173">
            <a:extLst>
              <a:ext uri="{FF2B5EF4-FFF2-40B4-BE49-F238E27FC236}">
                <a16:creationId xmlns:a16="http://schemas.microsoft.com/office/drawing/2014/main" id="{C0E32604-746F-4224-A140-FDCB9646F7F5}"/>
              </a:ext>
            </a:extLst>
          </p:cNvPr>
          <p:cNvCxnSpPr>
            <a:cxnSpLocks/>
          </p:cNvCxnSpPr>
          <p:nvPr/>
        </p:nvCxnSpPr>
        <p:spPr>
          <a:xfrm>
            <a:off x="3239539" y="4256042"/>
            <a:ext cx="225914" cy="0"/>
          </a:xfrm>
          <a:prstGeom prst="line">
            <a:avLst/>
          </a:prstGeom>
          <a:noFill/>
          <a:ln w="28575" cap="flat" cmpd="sng" algn="ctr">
            <a:solidFill>
              <a:srgbClr val="FFFFFF">
                <a:lumMod val="75000"/>
              </a:srgbClr>
            </a:solidFill>
            <a:prstDash val="solid"/>
            <a:headEnd type="none"/>
            <a:tailEnd type="none"/>
          </a:ln>
          <a:effectLst/>
        </p:spPr>
      </p:cxnSp>
      <p:sp>
        <p:nvSpPr>
          <p:cNvPr id="175" name="cloud" title="Icon of a cloud">
            <a:extLst>
              <a:ext uri="{FF2B5EF4-FFF2-40B4-BE49-F238E27FC236}">
                <a16:creationId xmlns:a16="http://schemas.microsoft.com/office/drawing/2014/main" id="{0A0D2D88-5E29-46BD-B17D-EEA3AC4EAE41}"/>
              </a:ext>
            </a:extLst>
          </p:cNvPr>
          <p:cNvSpPr>
            <a:spLocks noChangeAspect="1"/>
          </p:cNvSpPr>
          <p:nvPr/>
        </p:nvSpPr>
        <p:spPr bwMode="auto">
          <a:xfrm>
            <a:off x="7394177" y="4572966"/>
            <a:ext cx="476833" cy="30378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lumMod val="95000"/>
            </a:srgbClr>
          </a:solidFill>
          <a:ln w="15875" cap="sq">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176" name="Group 98">
            <a:extLst>
              <a:ext uri="{FF2B5EF4-FFF2-40B4-BE49-F238E27FC236}">
                <a16:creationId xmlns:a16="http://schemas.microsoft.com/office/drawing/2014/main" id="{36ACD817-E07F-49F6-85B4-BA075616AE1A}"/>
              </a:ext>
            </a:extLst>
          </p:cNvPr>
          <p:cNvGrpSpPr/>
          <p:nvPr/>
        </p:nvGrpSpPr>
        <p:grpSpPr>
          <a:xfrm>
            <a:off x="8222371" y="5146841"/>
            <a:ext cx="1398834" cy="455380"/>
            <a:chOff x="9266237" y="5913772"/>
            <a:chExt cx="1920379" cy="555290"/>
          </a:xfrm>
        </p:grpSpPr>
        <p:pic>
          <p:nvPicPr>
            <p:cNvPr id="177" name="Picture 136">
              <a:extLst>
                <a:ext uri="{FF2B5EF4-FFF2-40B4-BE49-F238E27FC236}">
                  <a16:creationId xmlns:a16="http://schemas.microsoft.com/office/drawing/2014/main" id="{7A21D502-8CA5-4739-A2F3-3FBD927437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6237" y="5913772"/>
              <a:ext cx="462449" cy="462449"/>
            </a:xfrm>
            <a:prstGeom prst="rect">
              <a:avLst/>
            </a:prstGeom>
          </p:spPr>
        </p:pic>
        <p:pic>
          <p:nvPicPr>
            <p:cNvPr id="178" name="Picture 137">
              <a:extLst>
                <a:ext uri="{FF2B5EF4-FFF2-40B4-BE49-F238E27FC236}">
                  <a16:creationId xmlns:a16="http://schemas.microsoft.com/office/drawing/2014/main" id="{5A708BB1-D22B-4B8C-8FCC-CFB415D8E0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1326" y="5913772"/>
              <a:ext cx="555290" cy="555290"/>
            </a:xfrm>
            <a:prstGeom prst="rect">
              <a:avLst/>
            </a:prstGeom>
          </p:spPr>
        </p:pic>
        <p:pic>
          <p:nvPicPr>
            <p:cNvPr id="179" name="Picture 138">
              <a:extLst>
                <a:ext uri="{FF2B5EF4-FFF2-40B4-BE49-F238E27FC236}">
                  <a16:creationId xmlns:a16="http://schemas.microsoft.com/office/drawing/2014/main" id="{EAEF165D-A0AD-4108-AEE6-DA4A428504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22219" y="5913772"/>
              <a:ext cx="515575" cy="515575"/>
            </a:xfrm>
            <a:prstGeom prst="rect">
              <a:avLst/>
            </a:prstGeom>
          </p:spPr>
        </p:pic>
      </p:grpSp>
      <p:grpSp>
        <p:nvGrpSpPr>
          <p:cNvPr id="180" name="Group 97">
            <a:extLst>
              <a:ext uri="{FF2B5EF4-FFF2-40B4-BE49-F238E27FC236}">
                <a16:creationId xmlns:a16="http://schemas.microsoft.com/office/drawing/2014/main" id="{C15078FC-0AD2-4C10-AA64-6B5CF7493E01}"/>
              </a:ext>
            </a:extLst>
          </p:cNvPr>
          <p:cNvGrpSpPr/>
          <p:nvPr/>
        </p:nvGrpSpPr>
        <p:grpSpPr>
          <a:xfrm>
            <a:off x="8726774" y="2916545"/>
            <a:ext cx="1384379" cy="725293"/>
            <a:chOff x="9441345" y="3709476"/>
            <a:chExt cx="1411363" cy="678189"/>
          </a:xfrm>
        </p:grpSpPr>
        <p:pic>
          <p:nvPicPr>
            <p:cNvPr id="181" name="Picture 141">
              <a:extLst>
                <a:ext uri="{FF2B5EF4-FFF2-40B4-BE49-F238E27FC236}">
                  <a16:creationId xmlns:a16="http://schemas.microsoft.com/office/drawing/2014/main" id="{527BB7FE-FB71-4EA6-8CBC-29A33295FFD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9740" y="3745551"/>
              <a:ext cx="272968" cy="272968"/>
            </a:xfrm>
            <a:prstGeom prst="rect">
              <a:avLst/>
            </a:prstGeom>
          </p:spPr>
        </p:pic>
        <p:pic>
          <p:nvPicPr>
            <p:cNvPr id="182" name="Picture 142">
              <a:extLst>
                <a:ext uri="{FF2B5EF4-FFF2-40B4-BE49-F238E27FC236}">
                  <a16:creationId xmlns:a16="http://schemas.microsoft.com/office/drawing/2014/main" id="{E86DDCDB-BBB5-43E6-A9FB-E3CFF90EC85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03766" y="4114697"/>
              <a:ext cx="272968" cy="272968"/>
            </a:xfrm>
            <a:prstGeom prst="rect">
              <a:avLst/>
            </a:prstGeom>
          </p:spPr>
        </p:pic>
        <p:pic>
          <p:nvPicPr>
            <p:cNvPr id="183" name="Picture 143">
              <a:extLst>
                <a:ext uri="{FF2B5EF4-FFF2-40B4-BE49-F238E27FC236}">
                  <a16:creationId xmlns:a16="http://schemas.microsoft.com/office/drawing/2014/main" id="{427813A4-391F-4DD6-9FD4-BD3D68EA235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11710" y="3725761"/>
              <a:ext cx="272968" cy="272968"/>
            </a:xfrm>
            <a:prstGeom prst="rect">
              <a:avLst/>
            </a:prstGeom>
          </p:spPr>
        </p:pic>
        <p:pic>
          <p:nvPicPr>
            <p:cNvPr id="184" name="Picture 144">
              <a:extLst>
                <a:ext uri="{FF2B5EF4-FFF2-40B4-BE49-F238E27FC236}">
                  <a16:creationId xmlns:a16="http://schemas.microsoft.com/office/drawing/2014/main" id="{87F4A700-FB43-427E-8E77-D9668BC6E56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43680" y="3709476"/>
              <a:ext cx="272968" cy="272968"/>
            </a:xfrm>
            <a:prstGeom prst="rect">
              <a:avLst/>
            </a:prstGeom>
          </p:spPr>
        </p:pic>
        <p:pic>
          <p:nvPicPr>
            <p:cNvPr id="185" name="Picture 145">
              <a:extLst>
                <a:ext uri="{FF2B5EF4-FFF2-40B4-BE49-F238E27FC236}">
                  <a16:creationId xmlns:a16="http://schemas.microsoft.com/office/drawing/2014/main" id="{679E0682-21AE-4E9E-8FCF-24B64B5B8E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25220" y="4100931"/>
              <a:ext cx="272968" cy="272968"/>
            </a:xfrm>
            <a:prstGeom prst="rect">
              <a:avLst/>
            </a:prstGeom>
          </p:spPr>
        </p:pic>
        <p:pic>
          <p:nvPicPr>
            <p:cNvPr id="186" name="Picture 146">
              <a:extLst>
                <a:ext uri="{FF2B5EF4-FFF2-40B4-BE49-F238E27FC236}">
                  <a16:creationId xmlns:a16="http://schemas.microsoft.com/office/drawing/2014/main" id="{E54AC33C-1941-42B6-8637-CA1DFF680F0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75226" y="4077760"/>
              <a:ext cx="272968" cy="272968"/>
            </a:xfrm>
            <a:prstGeom prst="rect">
              <a:avLst/>
            </a:prstGeom>
          </p:spPr>
        </p:pic>
        <p:pic>
          <p:nvPicPr>
            <p:cNvPr id="187" name="Picture 147">
              <a:extLst>
                <a:ext uri="{FF2B5EF4-FFF2-40B4-BE49-F238E27FC236}">
                  <a16:creationId xmlns:a16="http://schemas.microsoft.com/office/drawing/2014/main" id="{F2FCE9FD-6463-4CE2-A7E1-6C0AC842B73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41345" y="3714382"/>
              <a:ext cx="272968" cy="272968"/>
            </a:xfrm>
            <a:prstGeom prst="rect">
              <a:avLst/>
            </a:prstGeom>
          </p:spPr>
        </p:pic>
      </p:grpSp>
      <p:grpSp>
        <p:nvGrpSpPr>
          <p:cNvPr id="188" name="Group 112">
            <a:extLst>
              <a:ext uri="{FF2B5EF4-FFF2-40B4-BE49-F238E27FC236}">
                <a16:creationId xmlns:a16="http://schemas.microsoft.com/office/drawing/2014/main" id="{AEF2B68F-A5E5-4BF9-BE1E-D0A6546CAFEB}"/>
              </a:ext>
            </a:extLst>
          </p:cNvPr>
          <p:cNvGrpSpPr/>
          <p:nvPr/>
        </p:nvGrpSpPr>
        <p:grpSpPr>
          <a:xfrm>
            <a:off x="7764720" y="2657452"/>
            <a:ext cx="710590" cy="1102039"/>
            <a:chOff x="9313563" y="1469800"/>
            <a:chExt cx="833053" cy="1080311"/>
          </a:xfrm>
        </p:grpSpPr>
        <p:grpSp>
          <p:nvGrpSpPr>
            <p:cNvPr id="189" name="Group 124">
              <a:extLst>
                <a:ext uri="{FF2B5EF4-FFF2-40B4-BE49-F238E27FC236}">
                  <a16:creationId xmlns:a16="http://schemas.microsoft.com/office/drawing/2014/main" id="{71E1BD84-8453-46E8-80EF-5624021D6428}"/>
                </a:ext>
              </a:extLst>
            </p:cNvPr>
            <p:cNvGrpSpPr/>
            <p:nvPr/>
          </p:nvGrpSpPr>
          <p:grpSpPr>
            <a:xfrm>
              <a:off x="9313563" y="1476938"/>
              <a:ext cx="821113" cy="1073173"/>
              <a:chOff x="9052189" y="1223661"/>
              <a:chExt cx="1371798" cy="2133719"/>
            </a:xfrm>
          </p:grpSpPr>
          <p:pic>
            <p:nvPicPr>
              <p:cNvPr id="191" name="Picture 126">
                <a:extLst>
                  <a:ext uri="{FF2B5EF4-FFF2-40B4-BE49-F238E27FC236}">
                    <a16:creationId xmlns:a16="http://schemas.microsoft.com/office/drawing/2014/main" id="{5CE9114F-9D7A-47BC-989D-2033B9024C2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52956" y="1223661"/>
                <a:ext cx="557475" cy="557475"/>
              </a:xfrm>
              <a:prstGeom prst="rect">
                <a:avLst/>
              </a:prstGeom>
            </p:spPr>
          </p:pic>
          <p:pic>
            <p:nvPicPr>
              <p:cNvPr id="192" name="Picture 127">
                <a:extLst>
                  <a:ext uri="{FF2B5EF4-FFF2-40B4-BE49-F238E27FC236}">
                    <a16:creationId xmlns:a16="http://schemas.microsoft.com/office/drawing/2014/main" id="{C6755409-0B8B-4B8E-89DB-CD46C4085F3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11278" y="2153513"/>
                <a:ext cx="542923" cy="542924"/>
              </a:xfrm>
              <a:prstGeom prst="rect">
                <a:avLst/>
              </a:prstGeom>
            </p:spPr>
          </p:pic>
          <p:pic>
            <p:nvPicPr>
              <p:cNvPr id="193" name="Picture 128">
                <a:extLst>
                  <a:ext uri="{FF2B5EF4-FFF2-40B4-BE49-F238E27FC236}">
                    <a16:creationId xmlns:a16="http://schemas.microsoft.com/office/drawing/2014/main" id="{9F8C6D04-1383-4949-B4EC-4F142A98E0C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52189" y="2800042"/>
                <a:ext cx="557335" cy="557338"/>
              </a:xfrm>
              <a:prstGeom prst="rect">
                <a:avLst/>
              </a:prstGeom>
            </p:spPr>
          </p:pic>
          <p:pic>
            <p:nvPicPr>
              <p:cNvPr id="194" name="Picture 129">
                <a:extLst>
                  <a:ext uri="{FF2B5EF4-FFF2-40B4-BE49-F238E27FC236}">
                    <a16:creationId xmlns:a16="http://schemas.microsoft.com/office/drawing/2014/main" id="{0461B4DA-93E8-4DB7-A545-7E177C03F40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860207" y="2783899"/>
                <a:ext cx="563780" cy="563783"/>
              </a:xfrm>
              <a:prstGeom prst="rect">
                <a:avLst/>
              </a:prstGeom>
            </p:spPr>
          </p:pic>
        </p:grpSp>
        <p:pic>
          <p:nvPicPr>
            <p:cNvPr id="190" name="Picture 125">
              <a:extLst>
                <a:ext uri="{FF2B5EF4-FFF2-40B4-BE49-F238E27FC236}">
                  <a16:creationId xmlns:a16="http://schemas.microsoft.com/office/drawing/2014/main" id="{7E42C501-1953-4FB0-B6CA-2F6E0CB56DA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38164" y="1469800"/>
              <a:ext cx="308452" cy="308454"/>
            </a:xfrm>
            <a:prstGeom prst="rect">
              <a:avLst/>
            </a:prstGeom>
          </p:spPr>
        </p:pic>
      </p:grpSp>
    </p:spTree>
    <p:extLst>
      <p:ext uri="{BB962C8B-B14F-4D97-AF65-F5344CB8AC3E}">
        <p14:creationId xmlns:p14="http://schemas.microsoft.com/office/powerpoint/2010/main" val="2129382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500"/>
                                        <p:tgtEl>
                                          <p:spTgt spid="1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5"/>
                                        </p:tgtEl>
                                        <p:attrNameLst>
                                          <p:attrName>style.visibility</p:attrName>
                                        </p:attrNameLst>
                                      </p:cBhvr>
                                      <p:to>
                                        <p:strVal val="visible"/>
                                      </p:to>
                                    </p:set>
                                    <p:animEffect transition="in" filter="fade">
                                      <p:cBhvr>
                                        <p:cTn id="10"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FA3213-C5B6-4655-BCD0-FFA4EB1B1865}"/>
              </a:ext>
            </a:extLst>
          </p:cNvPr>
          <p:cNvPicPr>
            <a:picLocks noChangeAspect="1"/>
          </p:cNvPicPr>
          <p:nvPr/>
        </p:nvPicPr>
        <p:blipFill>
          <a:blip r:embed="rId3"/>
          <a:stretch>
            <a:fillRect/>
          </a:stretch>
        </p:blipFill>
        <p:spPr>
          <a:xfrm>
            <a:off x="1564232" y="577048"/>
            <a:ext cx="8300908" cy="6280951"/>
          </a:xfrm>
          <a:prstGeom prst="rect">
            <a:avLst/>
          </a:prstGeom>
        </p:spPr>
      </p:pic>
      <p:sp>
        <p:nvSpPr>
          <p:cNvPr id="17" name="Title 16"/>
          <p:cNvSpPr>
            <a:spLocks noGrp="1"/>
          </p:cNvSpPr>
          <p:nvPr>
            <p:ph type="title"/>
          </p:nvPr>
        </p:nvSpPr>
        <p:spPr/>
        <p:txBody>
          <a:bodyPr/>
          <a:lstStyle/>
          <a:p>
            <a:r>
              <a:rPr lang="en-US" dirty="0"/>
              <a:t>Step Two – Create ExpressRoute and Provision</a:t>
            </a:r>
          </a:p>
        </p:txBody>
      </p:sp>
      <p:sp>
        <p:nvSpPr>
          <p:cNvPr id="4" name="TextBox 3">
            <a:extLst>
              <a:ext uri="{FF2B5EF4-FFF2-40B4-BE49-F238E27FC236}">
                <a16:creationId xmlns:a16="http://schemas.microsoft.com/office/drawing/2014/main" id="{CE6BA684-6D5B-472C-90A9-40E8B336A0A4}"/>
              </a:ext>
            </a:extLst>
          </p:cNvPr>
          <p:cNvSpPr txBox="1"/>
          <p:nvPr/>
        </p:nvSpPr>
        <p:spPr>
          <a:xfrm>
            <a:off x="9416143" y="4703563"/>
            <a:ext cx="2775857" cy="2154436"/>
          </a:xfrm>
          <a:prstGeom prst="rect">
            <a:avLst/>
          </a:prstGeom>
          <a:solidFill>
            <a:schemeClr val="bg2"/>
          </a:solidFill>
        </p:spPr>
        <p:txBody>
          <a:bodyPr wrap="square" lIns="0" tIns="0" rIns="0" bIns="0" rtlCol="0">
            <a:spAutoFit/>
          </a:bodyPr>
          <a:lstStyle/>
          <a:p>
            <a:pPr algn="l"/>
            <a:r>
              <a:rPr lang="en-US" sz="2000" dirty="0">
                <a:gradFill>
                  <a:gsLst>
                    <a:gs pos="2917">
                      <a:schemeClr val="tx1"/>
                    </a:gs>
                    <a:gs pos="30000">
                      <a:schemeClr val="tx1"/>
                    </a:gs>
                  </a:gsLst>
                  <a:lin ang="5400000" scaled="0"/>
                </a:gradFill>
              </a:rPr>
              <a:t>Validation: </a:t>
            </a:r>
          </a:p>
          <a:p>
            <a:pPr marL="457200" indent="-457200" algn="l">
              <a:buFont typeface="Arial" panose="020B0604020202020204" pitchFamily="34" charset="0"/>
              <a:buChar char="•"/>
            </a:pPr>
            <a:r>
              <a:rPr lang="en-US" sz="2000" dirty="0">
                <a:gradFill>
                  <a:gsLst>
                    <a:gs pos="2917">
                      <a:schemeClr val="tx1"/>
                    </a:gs>
                    <a:gs pos="30000">
                      <a:schemeClr val="tx1"/>
                    </a:gs>
                  </a:gsLst>
                  <a:lin ang="5400000" scaled="0"/>
                </a:gradFill>
              </a:rPr>
              <a:t>Log into Azure Portal</a:t>
            </a:r>
          </a:p>
          <a:p>
            <a:pPr marL="457200" indent="-457200" algn="l">
              <a:buFont typeface="Arial" panose="020B0604020202020204" pitchFamily="34" charset="0"/>
              <a:buChar char="•"/>
            </a:pPr>
            <a:r>
              <a:rPr lang="en-US" sz="2000" dirty="0">
                <a:gradFill>
                  <a:gsLst>
                    <a:gs pos="2917">
                      <a:schemeClr val="tx1"/>
                    </a:gs>
                    <a:gs pos="30000">
                      <a:schemeClr val="tx1"/>
                    </a:gs>
                  </a:gsLst>
                  <a:lin ang="5400000" scaled="0"/>
                </a:gradFill>
              </a:rPr>
              <a:t>Copy ExpressRoute Service Key to </a:t>
            </a:r>
            <a:r>
              <a:rPr lang="en-US" sz="2000" dirty="0">
                <a:gradFill>
                  <a:gsLst>
                    <a:gs pos="2917">
                      <a:schemeClr val="tx1"/>
                    </a:gs>
                    <a:gs pos="30000">
                      <a:schemeClr val="tx1"/>
                    </a:gs>
                  </a:gsLst>
                  <a:lin ang="5400000" scaled="0"/>
                </a:gradFill>
                <a:hlinkClick r:id="rId4"/>
              </a:rPr>
              <a:t>http://aka.ms/WorkshopSP</a:t>
            </a:r>
            <a:r>
              <a:rPr lang="en-US" sz="2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84347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D31215-92AE-423B-831E-D3995D790FED}"/>
              </a:ext>
            </a:extLst>
          </p:cNvPr>
          <p:cNvPicPr>
            <a:picLocks noChangeAspect="1"/>
          </p:cNvPicPr>
          <p:nvPr/>
        </p:nvPicPr>
        <p:blipFill>
          <a:blip r:embed="rId3"/>
          <a:stretch>
            <a:fillRect/>
          </a:stretch>
        </p:blipFill>
        <p:spPr>
          <a:xfrm>
            <a:off x="1564232" y="568170"/>
            <a:ext cx="8312641" cy="6289829"/>
          </a:xfrm>
          <a:prstGeom prst="rect">
            <a:avLst/>
          </a:prstGeom>
        </p:spPr>
      </p:pic>
      <p:sp>
        <p:nvSpPr>
          <p:cNvPr id="17" name="Title 16"/>
          <p:cNvSpPr>
            <a:spLocks noGrp="1"/>
          </p:cNvSpPr>
          <p:nvPr>
            <p:ph type="title"/>
          </p:nvPr>
        </p:nvSpPr>
        <p:spPr/>
        <p:txBody>
          <a:bodyPr/>
          <a:lstStyle/>
          <a:p>
            <a:r>
              <a:rPr lang="en-US" dirty="0"/>
              <a:t>Step Three – Create ER Gateway and Connection</a:t>
            </a:r>
          </a:p>
        </p:txBody>
      </p:sp>
      <p:sp>
        <p:nvSpPr>
          <p:cNvPr id="4" name="TextBox 3">
            <a:extLst>
              <a:ext uri="{FF2B5EF4-FFF2-40B4-BE49-F238E27FC236}">
                <a16:creationId xmlns:a16="http://schemas.microsoft.com/office/drawing/2014/main" id="{64B747D7-86A6-4B77-B0BA-6D38C9452D92}"/>
              </a:ext>
            </a:extLst>
          </p:cNvPr>
          <p:cNvSpPr txBox="1"/>
          <p:nvPr/>
        </p:nvSpPr>
        <p:spPr>
          <a:xfrm>
            <a:off x="9416143" y="5011340"/>
            <a:ext cx="2775857" cy="1846659"/>
          </a:xfrm>
          <a:prstGeom prst="rect">
            <a:avLst/>
          </a:prstGeom>
          <a:solidFill>
            <a:schemeClr val="bg2"/>
          </a:solidFill>
        </p:spPr>
        <p:txBody>
          <a:bodyPr wrap="square" lIns="0" tIns="0" rIns="0" bIns="0" rtlCol="0">
            <a:spAutoFit/>
          </a:bodyPr>
          <a:lstStyle/>
          <a:p>
            <a:pPr algn="l"/>
            <a:r>
              <a:rPr lang="en-US" sz="2000" dirty="0">
                <a:gradFill>
                  <a:gsLst>
                    <a:gs pos="2917">
                      <a:schemeClr val="tx1"/>
                    </a:gs>
                    <a:gs pos="30000">
                      <a:schemeClr val="tx1"/>
                    </a:gs>
                  </a:gsLst>
                  <a:lin ang="5400000" scaled="0"/>
                </a:gradFill>
              </a:rPr>
              <a:t>Validation: </a:t>
            </a:r>
          </a:p>
          <a:p>
            <a:pPr marL="457200" indent="-457200" algn="l">
              <a:buFont typeface="Arial" panose="020B0604020202020204" pitchFamily="34" charset="0"/>
              <a:buChar char="•"/>
            </a:pPr>
            <a:r>
              <a:rPr lang="en-US" sz="2000" dirty="0">
                <a:gradFill>
                  <a:gsLst>
                    <a:gs pos="2917">
                      <a:schemeClr val="tx1"/>
                    </a:gs>
                    <a:gs pos="30000">
                      <a:schemeClr val="tx1"/>
                    </a:gs>
                  </a:gsLst>
                  <a:lin ang="5400000" scaled="0"/>
                </a:gradFill>
              </a:rPr>
              <a:t>Log into Azure Portal</a:t>
            </a:r>
          </a:p>
          <a:p>
            <a:pPr marL="457200" indent="-457200" algn="l">
              <a:buFont typeface="Arial" panose="020B0604020202020204" pitchFamily="34" charset="0"/>
              <a:buChar char="•"/>
            </a:pPr>
            <a:r>
              <a:rPr lang="en-US" sz="2000" dirty="0">
                <a:gradFill>
                  <a:gsLst>
                    <a:gs pos="2917">
                      <a:schemeClr val="tx1"/>
                    </a:gs>
                    <a:gs pos="30000">
                      <a:schemeClr val="tx1"/>
                    </a:gs>
                  </a:gsLst>
                  <a:lin ang="5400000" scaled="0"/>
                </a:gradFill>
              </a:rPr>
              <a:t>Look at ExpressRoute Private Route table</a:t>
            </a:r>
          </a:p>
        </p:txBody>
      </p:sp>
    </p:spTree>
    <p:extLst>
      <p:ext uri="{BB962C8B-B14F-4D97-AF65-F5344CB8AC3E}">
        <p14:creationId xmlns:p14="http://schemas.microsoft.com/office/powerpoint/2010/main" val="64502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24_Hands-on_creating_a_Virtual_Data_Center_jonor.potx" id="{967251B1-64FE-4886-8A45-C014C1271F1E}" vid="{2511EEB2-75AE-453B-BBBF-B864037AC794}"/>
    </a:ext>
  </a:ext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24_Hands-on_creating_a_Virtual_Data_Center_jonor.potx" id="{967251B1-64FE-4886-8A45-C014C1271F1E}" vid="{165D2BB7-2AE6-460D-B6B9-C26B093D726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FDBB4F0889BF2419CB9EA44FF1429FA" ma:contentTypeVersion="14" ma:contentTypeDescription="Create a new document." ma:contentTypeScope="" ma:versionID="604ed8a43f28077dcd4e201538e82d9c">
  <xsd:schema xmlns:xsd="http://www.w3.org/2001/XMLSchema" xmlns:xs="http://www.w3.org/2001/XMLSchema" xmlns:p="http://schemas.microsoft.com/office/2006/metadata/properties" xmlns:ns1="http://schemas.microsoft.com/sharepoint/v3" xmlns:ns2="3b9af552-2b14-4910-80cd-378aef83003c" xmlns:ns3="43f28748-5687-4d61-8ef2-201b658d07c3" xmlns:ns4="2c008217-f122-4bcc-81e5-a534c75eb296" targetNamespace="http://schemas.microsoft.com/office/2006/metadata/properties" ma:root="true" ma:fieldsID="4fc17449d937dddaa14a50c20e6435d4" ns1:_="" ns2:_="" ns3:_="" ns4:_="">
    <xsd:import namespace="http://schemas.microsoft.com/sharepoint/v3"/>
    <xsd:import namespace="3b9af552-2b14-4910-80cd-378aef83003c"/>
    <xsd:import namespace="43f28748-5687-4d61-8ef2-201b658d07c3"/>
    <xsd:import namespace="2c008217-f122-4bcc-81e5-a534c75eb296"/>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b9af552-2b14-4910-80cd-378aef83003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3f28748-5687-4d61-8ef2-201b658d07c3" elementFormDefault="qualified">
    <xsd:import namespace="http://schemas.microsoft.com/office/2006/documentManagement/types"/>
    <xsd:import namespace="http://schemas.microsoft.com/office/infopath/2007/PartnerControls"/>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c008217-f122-4bcc-81e5-a534c75eb296"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AutoTags" ma:index="17" nillable="true" ma:displayName="MediaServiceAutoTags" ma:description="" ma:internalName="MediaServiceAutoTags" ma:readOnly="true">
      <xsd:simpleType>
        <xsd:restriction base="dms:Text"/>
      </xsd:simpleType>
    </xsd:element>
    <xsd:element name="MediaServiceOCR" ma:index="18" nillable="true" ma:displayName="MediaServiceOCR" ma:description="" ma:internalName="MediaServiceOCR" ma:readOnly="true">
      <xsd:simpleType>
        <xsd:restriction base="dms:Note">
          <xsd:maxLength value="255"/>
        </xsd:restriction>
      </xsd:simpleType>
    </xsd:element>
    <xsd:element name="MediaServiceLocation" ma:index="19" nillable="true" ma:displayName="MediaServiceLocation" ma:description="" ma:internalName="MediaServiceLocatio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89EE0974-AE62-486F-BA7C-A63980F2C5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b9af552-2b14-4910-80cd-378aef83003c"/>
    <ds:schemaRef ds:uri="43f28748-5687-4d61-8ef2-201b658d07c3"/>
    <ds:schemaRef ds:uri="2c008217-f122-4bcc-81e5-a534c75eb2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2c008217-f122-4bcc-81e5-a534c75eb296"/>
    <ds:schemaRef ds:uri="http://purl.org/dc/elements/1.1/"/>
    <ds:schemaRef ds:uri="http://schemas.microsoft.com/office/2006/metadata/properties"/>
    <ds:schemaRef ds:uri="43f28748-5687-4d61-8ef2-201b658d07c3"/>
    <ds:schemaRef ds:uri="3b9af552-2b14-4910-80cd-378aef83003c"/>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PRE24_Ormond_V01</Template>
  <TotalTime>0</TotalTime>
  <Words>1889</Words>
  <Application>Microsoft Office PowerPoint</Application>
  <PresentationFormat>Widescreen</PresentationFormat>
  <Paragraphs>324</Paragraphs>
  <Slides>26</Slides>
  <Notes>22</Notes>
  <HiddenSlides>1</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26</vt:i4>
      </vt:variant>
    </vt:vector>
  </HeadingPairs>
  <TitlesOfParts>
    <vt:vector size="39" baseType="lpstr">
      <vt:lpstr>MS PGothic</vt:lpstr>
      <vt:lpstr>MS PGothic</vt:lpstr>
      <vt:lpstr>Arial</vt:lpstr>
      <vt:lpstr>Calibri</vt:lpstr>
      <vt:lpstr>Calibri Light</vt:lpstr>
      <vt:lpstr>Consolas</vt:lpstr>
      <vt:lpstr>Segoe UI</vt:lpstr>
      <vt:lpstr>Segoe UI Light</vt:lpstr>
      <vt:lpstr>Segoe UI Semibold</vt:lpstr>
      <vt:lpstr>Segoe UI Semilight</vt:lpstr>
      <vt:lpstr>Wingdings</vt:lpstr>
      <vt:lpstr>5-50203_Microsoft_Ignite_Template</vt:lpstr>
      <vt:lpstr>1_5-50203_Microsoft_Ignite_Template</vt:lpstr>
      <vt:lpstr>PowerPoint Presentation</vt:lpstr>
      <vt:lpstr>Tools and Pre-Workshop Steps</vt:lpstr>
      <vt:lpstr>Hands-on creating a Virtual Data Center</vt:lpstr>
      <vt:lpstr>Azure Networking Services</vt:lpstr>
      <vt:lpstr>Workshop Objective</vt:lpstr>
      <vt:lpstr>Step One – Create VNet</vt:lpstr>
      <vt:lpstr>ExpressRoute</vt:lpstr>
      <vt:lpstr>Step Two – Create ExpressRoute and Provision</vt:lpstr>
      <vt:lpstr>Step Three – Create ER Gateway and Connection</vt:lpstr>
      <vt:lpstr>Step Four – Create VM, Test Connectivity</vt:lpstr>
      <vt:lpstr>Azure DDoS Defense</vt:lpstr>
      <vt:lpstr>Standard  Load Balancer</vt:lpstr>
      <vt:lpstr>Step Five – Create Spoke01: VNet, VMSS, File Server</vt:lpstr>
      <vt:lpstr>Load balancing in Azure’s application delivery suite</vt:lpstr>
      <vt:lpstr>Application Gateway </vt:lpstr>
      <vt:lpstr>Step Six – Create Spoke 2: App Gateway, IIS Servers</vt:lpstr>
      <vt:lpstr>PowerPoint Presentation</vt:lpstr>
      <vt:lpstr>Azure Firewall</vt:lpstr>
      <vt:lpstr>Step Seven – Create NVA Firewall, Set UDR Rules</vt:lpstr>
      <vt:lpstr>Step Eight – Create Remote VNet, connect to ER</vt:lpstr>
      <vt:lpstr>Network Watcher</vt:lpstr>
      <vt:lpstr>Network Performance Monitor</vt:lpstr>
      <vt:lpstr>Step Nine – Network Monitoring</vt:lpstr>
      <vt:lpstr>Notes (hidden)</vt:lpstr>
      <vt:lpstr>Please evaluate this session Your feedback is important to us!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Jon Ormond</dc:creator>
  <cp:keywords>Microsoft Ignite</cp:keywords>
  <dc:description/>
  <cp:lastModifiedBy>Jon Ormond</cp:lastModifiedBy>
  <cp:revision>1</cp:revision>
  <dcterms:created xsi:type="dcterms:W3CDTF">2018-09-22T05:55:29Z</dcterms:created>
  <dcterms:modified xsi:type="dcterms:W3CDTF">2018-09-22T05:55:58Z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0x010100AFDBB4F0889BF2419CB9EA44FF1429FA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